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12"/>
  </p:notesMasterIdLst>
  <p:sldIdLst>
    <p:sldId id="256" r:id="rId2"/>
    <p:sldId id="309" r:id="rId3"/>
    <p:sldId id="308" r:id="rId4"/>
    <p:sldId id="310" r:id="rId5"/>
    <p:sldId id="312" r:id="rId6"/>
    <p:sldId id="313" r:id="rId7"/>
    <p:sldId id="314" r:id="rId8"/>
    <p:sldId id="317" r:id="rId9"/>
    <p:sldId id="318" r:id="rId10"/>
    <p:sldId id="319" r:id="rId11"/>
  </p:sldIdLst>
  <p:sldSz cx="9144000" cy="5143500" type="screen16x9"/>
  <p:notesSz cx="6858000" cy="9144000"/>
  <p:embeddedFontLst>
    <p:embeddedFont>
      <p:font typeface="Overpass" panose="020B0600000101010101" charset="0"/>
      <p:regular r:id="rId13"/>
      <p:bold r:id="rId14"/>
      <p:italic r:id="rId15"/>
      <p:boldItalic r:id="rId16"/>
    </p:embeddedFont>
    <p:embeddedFont>
      <p:font typeface="Bigshot One" panose="020B0600000101010101" charset="0"/>
      <p:regular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Georgia" panose="02040502050405020303" pitchFamily="18" charset="0"/>
      <p:regular r:id="rId22"/>
      <p:bold r:id="rId23"/>
      <p:italic r:id="rId24"/>
      <p:boldItalic r:id="rId25"/>
    </p:embeddedFont>
    <p:embeddedFont>
      <p:font typeface="맑은 고딕" panose="020B0503020000020004" pitchFamily="50" charset="-127"/>
      <p:regular r:id="rId26"/>
      <p:bold r:id="rId27"/>
    </p:embeddedFont>
    <p:embeddedFont>
      <p:font typeface="Nunito" panose="020B0600000101010101" charset="0"/>
      <p:regular r:id="rId28"/>
      <p:bold r:id="rId29"/>
      <p:italic r:id="rId30"/>
      <p:boldItalic r:id="rId31"/>
    </p:embeddedFont>
    <p:embeddedFont>
      <p:font typeface="Big Shoulders Text Black" panose="020B0600000101010101" charset="0"/>
      <p:bold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1CA468F-558E-445D-96D7-DED94E89DFD8}">
  <a:tblStyle styleId="{11CA468F-558E-445D-96D7-DED94E89DFD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4" d="100"/>
          <a:sy n="144" d="100"/>
        </p:scale>
        <p:origin x="48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font" Target="fonts/font20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font" Target="fonts/font1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font" Target="fonts/font18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f08aea85b7_1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f08aea85b7_1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f08aea85b7_0_186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f08aea85b7_0_186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69956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74384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38982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 l="4838" t="6383" r="4892" b="5804"/>
          <a:stretch/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" name="Google Shape;10;p2"/>
          <p:cNvCxnSpPr>
            <a:stCxn id="11" idx="1"/>
          </p:cNvCxnSpPr>
          <p:nvPr/>
        </p:nvCxnSpPr>
        <p:spPr>
          <a:xfrm>
            <a:off x="3280474" y="4893038"/>
            <a:ext cx="6633900" cy="0"/>
          </a:xfrm>
          <a:prstGeom prst="straightConnector1">
            <a:avLst/>
          </a:prstGeom>
          <a:noFill/>
          <a:ln w="28575" cap="flat" cmpd="sng">
            <a:solidFill>
              <a:srgbClr val="30292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 rot="10800000">
            <a:off x="-95435" y="250463"/>
            <a:ext cx="46002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" name="Google Shape;13;p2"/>
          <p:cNvCxnSpPr/>
          <p:nvPr/>
        </p:nvCxnSpPr>
        <p:spPr>
          <a:xfrm rot="10800000">
            <a:off x="-95400" y="388892"/>
            <a:ext cx="12417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" name="Google Shape;14;p2"/>
          <p:cNvCxnSpPr/>
          <p:nvPr/>
        </p:nvCxnSpPr>
        <p:spPr>
          <a:xfrm rot="10800000">
            <a:off x="1273125" y="388892"/>
            <a:ext cx="837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" name="Google Shape;15;p2"/>
          <p:cNvCxnSpPr/>
          <p:nvPr/>
        </p:nvCxnSpPr>
        <p:spPr>
          <a:xfrm rot="10800000">
            <a:off x="1483650" y="388892"/>
            <a:ext cx="837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" name="Google Shape;16;p2"/>
          <p:cNvCxnSpPr/>
          <p:nvPr/>
        </p:nvCxnSpPr>
        <p:spPr>
          <a:xfrm rot="10800000">
            <a:off x="1694175" y="388892"/>
            <a:ext cx="837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713100" y="1225950"/>
            <a:ext cx="5792100" cy="269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igshot One"/>
              <a:buNone/>
              <a:defRPr sz="7700">
                <a:latin typeface="Bigshot One"/>
                <a:ea typeface="Bigshot One"/>
                <a:cs typeface="Bigshot One"/>
                <a:sym typeface="Bigshot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5364400" y="3594700"/>
            <a:ext cx="2973000" cy="9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/>
          <p:cNvPicPr preferRelativeResize="0"/>
          <p:nvPr/>
        </p:nvPicPr>
        <p:blipFill rotWithShape="1">
          <a:blip r:embed="rId2">
            <a:alphaModFix/>
          </a:blip>
          <a:srcRect l="4838" t="6383" r="4892" b="5804"/>
          <a:stretch/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9" name="Google Shape;29;p4"/>
          <p:cNvCxnSpPr/>
          <p:nvPr/>
        </p:nvCxnSpPr>
        <p:spPr>
          <a:xfrm rot="10800000">
            <a:off x="-95435" y="250463"/>
            <a:ext cx="46002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" name="Google Shape;30;p4"/>
          <p:cNvCxnSpPr/>
          <p:nvPr/>
        </p:nvCxnSpPr>
        <p:spPr>
          <a:xfrm rot="10800000">
            <a:off x="-95400" y="388892"/>
            <a:ext cx="12417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" name="Google Shape;31;p4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50">
                <a:solidFill>
                  <a:srgbClr val="434343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cxnSp>
        <p:nvCxnSpPr>
          <p:cNvPr id="32" name="Google Shape;32;p4"/>
          <p:cNvCxnSpPr/>
          <p:nvPr/>
        </p:nvCxnSpPr>
        <p:spPr>
          <a:xfrm>
            <a:off x="3280474" y="4893038"/>
            <a:ext cx="6633900" cy="0"/>
          </a:xfrm>
          <a:prstGeom prst="straightConnector1">
            <a:avLst/>
          </a:prstGeom>
          <a:noFill/>
          <a:ln w="28575" cap="flat" cmpd="sng">
            <a:solidFill>
              <a:srgbClr val="30292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Google Shape;33;p4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3"/>
          <p:cNvPicPr preferRelativeResize="0"/>
          <p:nvPr/>
        </p:nvPicPr>
        <p:blipFill rotWithShape="1">
          <a:blip r:embed="rId2">
            <a:alphaModFix/>
          </a:blip>
          <a:srcRect l="4838" t="6383" r="4892" b="5804"/>
          <a:stretch/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6" name="Google Shape;86;p13"/>
          <p:cNvCxnSpPr/>
          <p:nvPr/>
        </p:nvCxnSpPr>
        <p:spPr>
          <a:xfrm rot="10800000">
            <a:off x="-95435" y="250463"/>
            <a:ext cx="46002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7" name="Google Shape;87;p13"/>
          <p:cNvCxnSpPr/>
          <p:nvPr/>
        </p:nvCxnSpPr>
        <p:spPr>
          <a:xfrm rot="10800000">
            <a:off x="-95400" y="388892"/>
            <a:ext cx="12417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8" name="Google Shape;88;p13"/>
          <p:cNvSpPr txBox="1">
            <a:spLocks noGrp="1"/>
          </p:cNvSpPr>
          <p:nvPr>
            <p:ph type="subTitle" idx="1"/>
          </p:nvPr>
        </p:nvSpPr>
        <p:spPr>
          <a:xfrm flipH="1">
            <a:off x="1782000" y="2172420"/>
            <a:ext cx="2739000" cy="76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subTitle" idx="2"/>
          </p:nvPr>
        </p:nvSpPr>
        <p:spPr>
          <a:xfrm flipH="1">
            <a:off x="1781988" y="1583975"/>
            <a:ext cx="2068500" cy="6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ig Shoulders Text Black"/>
              <a:buNone/>
              <a:defRPr sz="2300">
                <a:solidFill>
                  <a:schemeClr val="dk1"/>
                </a:solidFill>
                <a:latin typeface="Bigshot One"/>
                <a:ea typeface="Bigshot One"/>
                <a:cs typeface="Bigshot One"/>
                <a:sym typeface="Bigshot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ig Shoulders Text Black"/>
              <a:buNone/>
              <a:defRPr sz="1800">
                <a:solidFill>
                  <a:schemeClr val="dk1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ig Shoulders Text Black"/>
              <a:buNone/>
              <a:defRPr sz="1800">
                <a:solidFill>
                  <a:schemeClr val="dk1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ig Shoulders Text Black"/>
              <a:buNone/>
              <a:defRPr sz="1800">
                <a:solidFill>
                  <a:schemeClr val="dk1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ig Shoulders Text Black"/>
              <a:buNone/>
              <a:defRPr sz="1800">
                <a:solidFill>
                  <a:schemeClr val="dk1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ig Shoulders Text Black"/>
              <a:buNone/>
              <a:defRPr sz="1800">
                <a:solidFill>
                  <a:schemeClr val="dk1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ig Shoulders Text Black"/>
              <a:buNone/>
              <a:defRPr sz="1800">
                <a:solidFill>
                  <a:schemeClr val="dk1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ig Shoulders Text Black"/>
              <a:buNone/>
              <a:defRPr sz="1800">
                <a:solidFill>
                  <a:schemeClr val="dk1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ig Shoulders Text Black"/>
              <a:buNone/>
              <a:defRPr sz="1800">
                <a:solidFill>
                  <a:schemeClr val="dk1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title" hasCustomPrompt="1"/>
          </p:nvPr>
        </p:nvSpPr>
        <p:spPr>
          <a:xfrm>
            <a:off x="891364" y="1642080"/>
            <a:ext cx="757200" cy="470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9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Font typeface="Overpass"/>
              <a:buNone/>
              <a:defRPr sz="2400" b="1">
                <a:latin typeface="Overpass"/>
                <a:ea typeface="Overpass"/>
                <a:cs typeface="Overpass"/>
                <a:sym typeface="Overpass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Font typeface="Overpass"/>
              <a:buNone/>
              <a:defRPr sz="2400" b="1">
                <a:latin typeface="Overpass"/>
                <a:ea typeface="Overpass"/>
                <a:cs typeface="Overpass"/>
                <a:sym typeface="Overpass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Font typeface="Overpass"/>
              <a:buNone/>
              <a:defRPr sz="2400" b="1">
                <a:latin typeface="Overpass"/>
                <a:ea typeface="Overpass"/>
                <a:cs typeface="Overpass"/>
                <a:sym typeface="Overpass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Font typeface="Overpass"/>
              <a:buNone/>
              <a:defRPr sz="2400" b="1">
                <a:latin typeface="Overpass"/>
                <a:ea typeface="Overpass"/>
                <a:cs typeface="Overpass"/>
                <a:sym typeface="Overpass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Font typeface="Overpass"/>
              <a:buNone/>
              <a:defRPr sz="2400" b="1">
                <a:latin typeface="Overpass"/>
                <a:ea typeface="Overpass"/>
                <a:cs typeface="Overpass"/>
                <a:sym typeface="Overpass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Font typeface="Overpass"/>
              <a:buNone/>
              <a:defRPr sz="2400" b="1">
                <a:latin typeface="Overpass"/>
                <a:ea typeface="Overpass"/>
                <a:cs typeface="Overpass"/>
                <a:sym typeface="Overpass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Font typeface="Overpass"/>
              <a:buNone/>
              <a:defRPr sz="2400" b="1">
                <a:latin typeface="Overpass"/>
                <a:ea typeface="Overpass"/>
                <a:cs typeface="Overpass"/>
                <a:sym typeface="Overpass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Font typeface="Overpass"/>
              <a:buNone/>
              <a:defRPr sz="2400" b="1">
                <a:latin typeface="Overpass"/>
                <a:ea typeface="Overpass"/>
                <a:cs typeface="Overpass"/>
                <a:sym typeface="Overpass"/>
              </a:defRPr>
            </a:lvl9pPr>
          </a:lstStyle>
          <a:p>
            <a:r>
              <a:t>xx%</a:t>
            </a:r>
          </a:p>
        </p:txBody>
      </p:sp>
      <p:sp>
        <p:nvSpPr>
          <p:cNvPr id="91" name="Google Shape;91;p13"/>
          <p:cNvSpPr txBox="1">
            <a:spLocks noGrp="1"/>
          </p:cNvSpPr>
          <p:nvPr>
            <p:ph type="subTitle" idx="3"/>
          </p:nvPr>
        </p:nvSpPr>
        <p:spPr>
          <a:xfrm flipH="1">
            <a:off x="1782000" y="3802075"/>
            <a:ext cx="2739000" cy="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subTitle" idx="4"/>
          </p:nvPr>
        </p:nvSpPr>
        <p:spPr>
          <a:xfrm flipH="1">
            <a:off x="1781974" y="3213450"/>
            <a:ext cx="1712700" cy="6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ig Shoulders Text Black"/>
              <a:buNone/>
              <a:defRPr sz="2300">
                <a:solidFill>
                  <a:schemeClr val="dk1"/>
                </a:solidFill>
                <a:latin typeface="Bigshot One"/>
                <a:ea typeface="Bigshot One"/>
                <a:cs typeface="Bigshot One"/>
                <a:sym typeface="Bigshot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ig Shoulders Text Black"/>
              <a:buNone/>
              <a:defRPr sz="1800">
                <a:solidFill>
                  <a:schemeClr val="dk1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ig Shoulders Text Black"/>
              <a:buNone/>
              <a:defRPr sz="1800">
                <a:solidFill>
                  <a:schemeClr val="dk1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ig Shoulders Text Black"/>
              <a:buNone/>
              <a:defRPr sz="1800">
                <a:solidFill>
                  <a:schemeClr val="dk1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ig Shoulders Text Black"/>
              <a:buNone/>
              <a:defRPr sz="1800">
                <a:solidFill>
                  <a:schemeClr val="dk1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ig Shoulders Text Black"/>
              <a:buNone/>
              <a:defRPr sz="1800">
                <a:solidFill>
                  <a:schemeClr val="dk1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ig Shoulders Text Black"/>
              <a:buNone/>
              <a:defRPr sz="1800">
                <a:solidFill>
                  <a:schemeClr val="dk1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ig Shoulders Text Black"/>
              <a:buNone/>
              <a:defRPr sz="1800">
                <a:solidFill>
                  <a:schemeClr val="dk1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ig Shoulders Text Black"/>
              <a:buNone/>
              <a:defRPr sz="1800">
                <a:solidFill>
                  <a:schemeClr val="dk1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subTitle" idx="5"/>
          </p:nvPr>
        </p:nvSpPr>
        <p:spPr>
          <a:xfrm flipH="1">
            <a:off x="5613300" y="2172420"/>
            <a:ext cx="2667000" cy="76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subTitle" idx="6"/>
          </p:nvPr>
        </p:nvSpPr>
        <p:spPr>
          <a:xfrm flipH="1">
            <a:off x="5613288" y="1583975"/>
            <a:ext cx="2068500" cy="6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ig Shoulders Text Black"/>
              <a:buNone/>
              <a:defRPr sz="2300">
                <a:solidFill>
                  <a:schemeClr val="dk1"/>
                </a:solidFill>
                <a:latin typeface="Bigshot One"/>
                <a:ea typeface="Bigshot One"/>
                <a:cs typeface="Bigshot One"/>
                <a:sym typeface="Bigshot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ig Shoulders Text Black"/>
              <a:buNone/>
              <a:defRPr sz="1800">
                <a:solidFill>
                  <a:schemeClr val="dk1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ig Shoulders Text Black"/>
              <a:buNone/>
              <a:defRPr sz="1800">
                <a:solidFill>
                  <a:schemeClr val="dk1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ig Shoulders Text Black"/>
              <a:buNone/>
              <a:defRPr sz="1800">
                <a:solidFill>
                  <a:schemeClr val="dk1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ig Shoulders Text Black"/>
              <a:buNone/>
              <a:defRPr sz="1800">
                <a:solidFill>
                  <a:schemeClr val="dk1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ig Shoulders Text Black"/>
              <a:buNone/>
              <a:defRPr sz="1800">
                <a:solidFill>
                  <a:schemeClr val="dk1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ig Shoulders Text Black"/>
              <a:buNone/>
              <a:defRPr sz="1800">
                <a:solidFill>
                  <a:schemeClr val="dk1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ig Shoulders Text Black"/>
              <a:buNone/>
              <a:defRPr sz="1800">
                <a:solidFill>
                  <a:schemeClr val="dk1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ig Shoulders Text Black"/>
              <a:buNone/>
              <a:defRPr sz="1800">
                <a:solidFill>
                  <a:schemeClr val="dk1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subTitle" idx="7"/>
          </p:nvPr>
        </p:nvSpPr>
        <p:spPr>
          <a:xfrm flipH="1">
            <a:off x="5613400" y="3802075"/>
            <a:ext cx="2667000" cy="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subTitle" idx="8"/>
          </p:nvPr>
        </p:nvSpPr>
        <p:spPr>
          <a:xfrm flipH="1">
            <a:off x="5613288" y="3213450"/>
            <a:ext cx="2068500" cy="6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ig Shoulders Text Black"/>
              <a:buNone/>
              <a:defRPr sz="2300">
                <a:solidFill>
                  <a:schemeClr val="dk1"/>
                </a:solidFill>
                <a:latin typeface="Bigshot One"/>
                <a:ea typeface="Bigshot One"/>
                <a:cs typeface="Bigshot One"/>
                <a:sym typeface="Bigshot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ig Shoulders Text Black"/>
              <a:buNone/>
              <a:defRPr sz="1800">
                <a:solidFill>
                  <a:schemeClr val="dk1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ig Shoulders Text Black"/>
              <a:buNone/>
              <a:defRPr sz="1800">
                <a:solidFill>
                  <a:schemeClr val="dk1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ig Shoulders Text Black"/>
              <a:buNone/>
              <a:defRPr sz="1800">
                <a:solidFill>
                  <a:schemeClr val="dk1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ig Shoulders Text Black"/>
              <a:buNone/>
              <a:defRPr sz="1800">
                <a:solidFill>
                  <a:schemeClr val="dk1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ig Shoulders Text Black"/>
              <a:buNone/>
              <a:defRPr sz="1800">
                <a:solidFill>
                  <a:schemeClr val="dk1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ig Shoulders Text Black"/>
              <a:buNone/>
              <a:defRPr sz="1800">
                <a:solidFill>
                  <a:schemeClr val="dk1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ig Shoulders Text Black"/>
              <a:buNone/>
              <a:defRPr sz="1800">
                <a:solidFill>
                  <a:schemeClr val="dk1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ig Shoulders Text Black"/>
              <a:buNone/>
              <a:defRPr sz="1800">
                <a:solidFill>
                  <a:schemeClr val="dk1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9pPr>
          </a:lstStyle>
          <a:p>
            <a:endParaRPr/>
          </a:p>
        </p:txBody>
      </p:sp>
      <p:sp>
        <p:nvSpPr>
          <p:cNvPr id="97" name="Google Shape;97;p13"/>
          <p:cNvSpPr txBox="1">
            <a:spLocks noGrp="1"/>
          </p:cNvSpPr>
          <p:nvPr>
            <p:ph type="title" idx="9" hasCustomPrompt="1"/>
          </p:nvPr>
        </p:nvSpPr>
        <p:spPr>
          <a:xfrm>
            <a:off x="891421" y="3265794"/>
            <a:ext cx="757200" cy="470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9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Font typeface="Overpass"/>
              <a:buNone/>
              <a:defRPr sz="2400" b="1">
                <a:latin typeface="Overpass"/>
                <a:ea typeface="Overpass"/>
                <a:cs typeface="Overpass"/>
                <a:sym typeface="Overpass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Font typeface="Overpass"/>
              <a:buNone/>
              <a:defRPr sz="2400" b="1">
                <a:latin typeface="Overpass"/>
                <a:ea typeface="Overpass"/>
                <a:cs typeface="Overpass"/>
                <a:sym typeface="Overpass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Font typeface="Overpass"/>
              <a:buNone/>
              <a:defRPr sz="2400" b="1">
                <a:latin typeface="Overpass"/>
                <a:ea typeface="Overpass"/>
                <a:cs typeface="Overpass"/>
                <a:sym typeface="Overpass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Font typeface="Overpass"/>
              <a:buNone/>
              <a:defRPr sz="2400" b="1">
                <a:latin typeface="Overpass"/>
                <a:ea typeface="Overpass"/>
                <a:cs typeface="Overpass"/>
                <a:sym typeface="Overpass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Font typeface="Overpass"/>
              <a:buNone/>
              <a:defRPr sz="2400" b="1">
                <a:latin typeface="Overpass"/>
                <a:ea typeface="Overpass"/>
                <a:cs typeface="Overpass"/>
                <a:sym typeface="Overpass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Font typeface="Overpass"/>
              <a:buNone/>
              <a:defRPr sz="2400" b="1">
                <a:latin typeface="Overpass"/>
                <a:ea typeface="Overpass"/>
                <a:cs typeface="Overpass"/>
                <a:sym typeface="Overpass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Font typeface="Overpass"/>
              <a:buNone/>
              <a:defRPr sz="2400" b="1">
                <a:latin typeface="Overpass"/>
                <a:ea typeface="Overpass"/>
                <a:cs typeface="Overpass"/>
                <a:sym typeface="Overpass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Font typeface="Overpass"/>
              <a:buNone/>
              <a:defRPr sz="2400" b="1">
                <a:latin typeface="Overpass"/>
                <a:ea typeface="Overpass"/>
                <a:cs typeface="Overpass"/>
                <a:sym typeface="Overpass"/>
              </a:defRPr>
            </a:lvl9pPr>
          </a:lstStyle>
          <a:p>
            <a:r>
              <a:t>xx%</a:t>
            </a:r>
          </a:p>
        </p:txBody>
      </p:sp>
      <p:sp>
        <p:nvSpPr>
          <p:cNvPr id="98" name="Google Shape;98;p13"/>
          <p:cNvSpPr txBox="1">
            <a:spLocks noGrp="1"/>
          </p:cNvSpPr>
          <p:nvPr>
            <p:ph type="title" idx="13" hasCustomPrompt="1"/>
          </p:nvPr>
        </p:nvSpPr>
        <p:spPr>
          <a:xfrm>
            <a:off x="4741802" y="1642080"/>
            <a:ext cx="757200" cy="470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9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Font typeface="Overpass"/>
              <a:buNone/>
              <a:defRPr sz="2400" b="1">
                <a:latin typeface="Overpass"/>
                <a:ea typeface="Overpass"/>
                <a:cs typeface="Overpass"/>
                <a:sym typeface="Overpass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Font typeface="Overpass"/>
              <a:buNone/>
              <a:defRPr sz="2400" b="1">
                <a:latin typeface="Overpass"/>
                <a:ea typeface="Overpass"/>
                <a:cs typeface="Overpass"/>
                <a:sym typeface="Overpass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Font typeface="Overpass"/>
              <a:buNone/>
              <a:defRPr sz="2400" b="1">
                <a:latin typeface="Overpass"/>
                <a:ea typeface="Overpass"/>
                <a:cs typeface="Overpass"/>
                <a:sym typeface="Overpass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Font typeface="Overpass"/>
              <a:buNone/>
              <a:defRPr sz="2400" b="1">
                <a:latin typeface="Overpass"/>
                <a:ea typeface="Overpass"/>
                <a:cs typeface="Overpass"/>
                <a:sym typeface="Overpass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Font typeface="Overpass"/>
              <a:buNone/>
              <a:defRPr sz="2400" b="1">
                <a:latin typeface="Overpass"/>
                <a:ea typeface="Overpass"/>
                <a:cs typeface="Overpass"/>
                <a:sym typeface="Overpass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Font typeface="Overpass"/>
              <a:buNone/>
              <a:defRPr sz="2400" b="1">
                <a:latin typeface="Overpass"/>
                <a:ea typeface="Overpass"/>
                <a:cs typeface="Overpass"/>
                <a:sym typeface="Overpass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Font typeface="Overpass"/>
              <a:buNone/>
              <a:defRPr sz="2400" b="1">
                <a:latin typeface="Overpass"/>
                <a:ea typeface="Overpass"/>
                <a:cs typeface="Overpass"/>
                <a:sym typeface="Overpass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Font typeface="Overpass"/>
              <a:buNone/>
              <a:defRPr sz="2400" b="1">
                <a:latin typeface="Overpass"/>
                <a:ea typeface="Overpass"/>
                <a:cs typeface="Overpass"/>
                <a:sym typeface="Overpass"/>
              </a:defRPr>
            </a:lvl9pPr>
          </a:lstStyle>
          <a:p>
            <a:r>
              <a:t>xx%</a:t>
            </a:r>
          </a:p>
        </p:txBody>
      </p:sp>
      <p:sp>
        <p:nvSpPr>
          <p:cNvPr id="99" name="Google Shape;99;p13"/>
          <p:cNvSpPr txBox="1">
            <a:spLocks noGrp="1"/>
          </p:cNvSpPr>
          <p:nvPr>
            <p:ph type="title" idx="14" hasCustomPrompt="1"/>
          </p:nvPr>
        </p:nvSpPr>
        <p:spPr>
          <a:xfrm>
            <a:off x="4741802" y="3265794"/>
            <a:ext cx="757200" cy="470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9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Font typeface="Overpass"/>
              <a:buNone/>
              <a:defRPr sz="2400" b="1">
                <a:latin typeface="Overpass"/>
                <a:ea typeface="Overpass"/>
                <a:cs typeface="Overpass"/>
                <a:sym typeface="Overpass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Font typeface="Overpass"/>
              <a:buNone/>
              <a:defRPr sz="2400" b="1">
                <a:latin typeface="Overpass"/>
                <a:ea typeface="Overpass"/>
                <a:cs typeface="Overpass"/>
                <a:sym typeface="Overpass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Font typeface="Overpass"/>
              <a:buNone/>
              <a:defRPr sz="2400" b="1">
                <a:latin typeface="Overpass"/>
                <a:ea typeface="Overpass"/>
                <a:cs typeface="Overpass"/>
                <a:sym typeface="Overpass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Font typeface="Overpass"/>
              <a:buNone/>
              <a:defRPr sz="2400" b="1">
                <a:latin typeface="Overpass"/>
                <a:ea typeface="Overpass"/>
                <a:cs typeface="Overpass"/>
                <a:sym typeface="Overpass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Font typeface="Overpass"/>
              <a:buNone/>
              <a:defRPr sz="2400" b="1">
                <a:latin typeface="Overpass"/>
                <a:ea typeface="Overpass"/>
                <a:cs typeface="Overpass"/>
                <a:sym typeface="Overpass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Font typeface="Overpass"/>
              <a:buNone/>
              <a:defRPr sz="2400" b="1">
                <a:latin typeface="Overpass"/>
                <a:ea typeface="Overpass"/>
                <a:cs typeface="Overpass"/>
                <a:sym typeface="Overpass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Font typeface="Overpass"/>
              <a:buNone/>
              <a:defRPr sz="2400" b="1">
                <a:latin typeface="Overpass"/>
                <a:ea typeface="Overpass"/>
                <a:cs typeface="Overpass"/>
                <a:sym typeface="Overpass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Font typeface="Overpass"/>
              <a:buNone/>
              <a:defRPr sz="2400" b="1">
                <a:latin typeface="Overpass"/>
                <a:ea typeface="Overpass"/>
                <a:cs typeface="Overpass"/>
                <a:sym typeface="Overpass"/>
              </a:defRPr>
            </a:lvl9pPr>
          </a:lstStyle>
          <a:p>
            <a:r>
              <a:t>xx%</a:t>
            </a:r>
          </a:p>
        </p:txBody>
      </p:sp>
      <p:sp>
        <p:nvSpPr>
          <p:cNvPr id="100" name="Google Shape;100;p13"/>
          <p:cNvSpPr txBox="1">
            <a:spLocks noGrp="1"/>
          </p:cNvSpPr>
          <p:nvPr>
            <p:ph type="title" idx="15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cxnSp>
        <p:nvCxnSpPr>
          <p:cNvPr id="101" name="Google Shape;101;p13"/>
          <p:cNvCxnSpPr/>
          <p:nvPr/>
        </p:nvCxnSpPr>
        <p:spPr>
          <a:xfrm>
            <a:off x="3280474" y="4893038"/>
            <a:ext cx="6633900" cy="0"/>
          </a:xfrm>
          <a:prstGeom prst="straightConnector1">
            <a:avLst/>
          </a:prstGeom>
          <a:noFill/>
          <a:ln w="28575" cap="flat" cmpd="sng">
            <a:solidFill>
              <a:srgbClr val="302926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Google Shape;231;p27"/>
          <p:cNvPicPr preferRelativeResize="0"/>
          <p:nvPr/>
        </p:nvPicPr>
        <p:blipFill rotWithShape="1">
          <a:blip r:embed="rId2">
            <a:alphaModFix/>
          </a:blip>
          <a:srcRect l="4838" t="6383" r="4892" b="5804"/>
          <a:stretch/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2" name="Google Shape;232;p27"/>
          <p:cNvCxnSpPr/>
          <p:nvPr/>
        </p:nvCxnSpPr>
        <p:spPr>
          <a:xfrm rot="10800000">
            <a:off x="-95435" y="250463"/>
            <a:ext cx="46002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3" name="Google Shape;233;p27"/>
          <p:cNvCxnSpPr/>
          <p:nvPr/>
        </p:nvCxnSpPr>
        <p:spPr>
          <a:xfrm rot="10800000">
            <a:off x="-95400" y="388892"/>
            <a:ext cx="12417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4" name="Google Shape;234;p27"/>
          <p:cNvCxnSpPr/>
          <p:nvPr/>
        </p:nvCxnSpPr>
        <p:spPr>
          <a:xfrm>
            <a:off x="3280474" y="4893038"/>
            <a:ext cx="6633900" cy="0"/>
          </a:xfrm>
          <a:prstGeom prst="straightConnector1">
            <a:avLst/>
          </a:prstGeom>
          <a:noFill/>
          <a:ln w="28575" cap="flat" cmpd="sng">
            <a:solidFill>
              <a:srgbClr val="302926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shot One"/>
              <a:buNone/>
              <a:defRPr sz="3500">
                <a:solidFill>
                  <a:schemeClr val="dk1"/>
                </a:solidFill>
                <a:latin typeface="Bigshot One"/>
                <a:ea typeface="Bigshot One"/>
                <a:cs typeface="Bigshot One"/>
                <a:sym typeface="Bigshot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○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■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○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■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○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alibri"/>
              <a:buChar char="■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8" r:id="rId3"/>
    <p:sldLayoutId id="2147483659" r:id="rId4"/>
    <p:sldLayoutId id="2147483673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1"/>
          <p:cNvSpPr/>
          <p:nvPr/>
        </p:nvSpPr>
        <p:spPr>
          <a:xfrm>
            <a:off x="5209050" y="3561400"/>
            <a:ext cx="3284100" cy="995400"/>
          </a:xfrm>
          <a:prstGeom prst="ellipse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46" name="Google Shape;246;p31"/>
          <p:cNvSpPr txBox="1">
            <a:spLocks noGrp="1"/>
          </p:cNvSpPr>
          <p:nvPr>
            <p:ph type="ctrTitle"/>
          </p:nvPr>
        </p:nvSpPr>
        <p:spPr>
          <a:xfrm>
            <a:off x="197608" y="307820"/>
            <a:ext cx="4699072" cy="454549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2021</a:t>
            </a:r>
            <a:br>
              <a:rPr lang="en" dirty="0" smtClean="0"/>
            </a:br>
            <a:r>
              <a:rPr lang="ko-KR" altLang="en-US" dirty="0" smtClean="0">
                <a:latin typeface="+mj-ea"/>
                <a:ea typeface="+mj-ea"/>
                <a:cs typeface="Calibri" panose="020F0502020204030204" pitchFamily="34" charset="0"/>
              </a:rPr>
              <a:t>동의보감 </a:t>
            </a:r>
            <a:r>
              <a:rPr lang="en-US" altLang="ko-KR" dirty="0" smtClean="0">
                <a:latin typeface="+mj-ea"/>
                <a:ea typeface="+mj-ea"/>
                <a:cs typeface="Calibri" panose="020F0502020204030204" pitchFamily="34" charset="0"/>
              </a:rPr>
              <a:t/>
            </a:r>
            <a:br>
              <a:rPr lang="en-US" altLang="ko-KR" dirty="0" smtClean="0">
                <a:latin typeface="+mj-ea"/>
                <a:ea typeface="+mj-ea"/>
                <a:cs typeface="Calibri" panose="020F0502020204030204" pitchFamily="34" charset="0"/>
              </a:rPr>
            </a:br>
            <a:r>
              <a:rPr lang="ko-KR" altLang="en-US" dirty="0" smtClean="0">
                <a:latin typeface="+mj-ea"/>
                <a:ea typeface="+mj-ea"/>
                <a:cs typeface="Calibri" panose="020F0502020204030204" pitchFamily="34" charset="0"/>
              </a:rPr>
              <a:t>독초 판별</a:t>
            </a:r>
            <a:r>
              <a:rPr lang="en-US" altLang="ko-KR" dirty="0" smtClean="0"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en-US" altLang="ko-KR" dirty="0" smtClean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altLang="ko-KR" dirty="0" smtClean="0"/>
              <a:t>AI </a:t>
            </a:r>
            <a:r>
              <a:rPr lang="ko-KR" altLang="en-US" dirty="0" err="1" smtClean="0">
                <a:latin typeface="+mj-ea"/>
                <a:ea typeface="+mj-ea"/>
                <a:cs typeface="Calibri" panose="020F0502020204030204" pitchFamily="34" charset="0"/>
              </a:rPr>
              <a:t>해커톤</a:t>
            </a:r>
            <a:endParaRPr dirty="0">
              <a:latin typeface="+mj-ea"/>
              <a:ea typeface="+mj-ea"/>
              <a:cs typeface="Calibri" panose="020F0502020204030204" pitchFamily="34" charset="0"/>
            </a:endParaRPr>
          </a:p>
        </p:txBody>
      </p:sp>
      <p:sp>
        <p:nvSpPr>
          <p:cNvPr id="247" name="Google Shape;247;p31"/>
          <p:cNvSpPr txBox="1">
            <a:spLocks noGrp="1"/>
          </p:cNvSpPr>
          <p:nvPr>
            <p:ph type="subTitle" idx="1"/>
          </p:nvPr>
        </p:nvSpPr>
        <p:spPr>
          <a:xfrm>
            <a:off x="5364400" y="3594700"/>
            <a:ext cx="2973000" cy="9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/>
              <a:t>김태경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반상수</a:t>
            </a:r>
            <a:endParaRPr dirty="0"/>
          </a:p>
        </p:txBody>
      </p:sp>
      <p:sp>
        <p:nvSpPr>
          <p:cNvPr id="248" name="Google Shape;248;p31"/>
          <p:cNvSpPr/>
          <p:nvPr/>
        </p:nvSpPr>
        <p:spPr>
          <a:xfrm>
            <a:off x="6123514" y="1184018"/>
            <a:ext cx="941100" cy="228825"/>
          </a:xfrm>
          <a:custGeom>
            <a:avLst/>
            <a:gdLst/>
            <a:ahLst/>
            <a:cxnLst/>
            <a:rect l="l" t="t" r="r" b="b"/>
            <a:pathLst>
              <a:path w="37644" h="9153" extrusionOk="0">
                <a:moveTo>
                  <a:pt x="5335" y="1"/>
                </a:moveTo>
                <a:cubicBezTo>
                  <a:pt x="4473" y="1"/>
                  <a:pt x="3786" y="732"/>
                  <a:pt x="3786" y="1637"/>
                </a:cubicBezTo>
                <a:cubicBezTo>
                  <a:pt x="3786" y="2793"/>
                  <a:pt x="4669" y="3743"/>
                  <a:pt x="5772" y="3743"/>
                </a:cubicBezTo>
                <a:lnTo>
                  <a:pt x="13036" y="3743"/>
                </a:lnTo>
                <a:cubicBezTo>
                  <a:pt x="13308" y="3743"/>
                  <a:pt x="13526" y="3993"/>
                  <a:pt x="13526" y="4298"/>
                </a:cubicBezTo>
                <a:cubicBezTo>
                  <a:pt x="13526" y="4833"/>
                  <a:pt x="13145" y="5258"/>
                  <a:pt x="12676" y="5258"/>
                </a:cubicBezTo>
                <a:lnTo>
                  <a:pt x="1910" y="5258"/>
                </a:lnTo>
                <a:cubicBezTo>
                  <a:pt x="852" y="5258"/>
                  <a:pt x="1" y="6164"/>
                  <a:pt x="1" y="7287"/>
                </a:cubicBezTo>
                <a:cubicBezTo>
                  <a:pt x="1" y="8312"/>
                  <a:pt x="786" y="9153"/>
                  <a:pt x="1768" y="9153"/>
                </a:cubicBezTo>
                <a:lnTo>
                  <a:pt x="20682" y="9153"/>
                </a:lnTo>
                <a:cubicBezTo>
                  <a:pt x="20933" y="9153"/>
                  <a:pt x="21130" y="8945"/>
                  <a:pt x="21130" y="8695"/>
                </a:cubicBezTo>
                <a:cubicBezTo>
                  <a:pt x="21130" y="8443"/>
                  <a:pt x="20933" y="8237"/>
                  <a:pt x="20682" y="8237"/>
                </a:cubicBezTo>
                <a:lnTo>
                  <a:pt x="1768" y="8237"/>
                </a:lnTo>
                <a:cubicBezTo>
                  <a:pt x="1299" y="8237"/>
                  <a:pt x="917" y="7811"/>
                  <a:pt x="917" y="7287"/>
                </a:cubicBezTo>
                <a:cubicBezTo>
                  <a:pt x="917" y="6666"/>
                  <a:pt x="1365" y="6175"/>
                  <a:pt x="1910" y="6175"/>
                </a:cubicBezTo>
                <a:lnTo>
                  <a:pt x="12676" y="6175"/>
                </a:lnTo>
                <a:cubicBezTo>
                  <a:pt x="13647" y="6175"/>
                  <a:pt x="14443" y="5335"/>
                  <a:pt x="14443" y="4298"/>
                </a:cubicBezTo>
                <a:cubicBezTo>
                  <a:pt x="14443" y="3491"/>
                  <a:pt x="13810" y="2826"/>
                  <a:pt x="13036" y="2826"/>
                </a:cubicBezTo>
                <a:lnTo>
                  <a:pt x="5772" y="2826"/>
                </a:lnTo>
                <a:cubicBezTo>
                  <a:pt x="5171" y="2826"/>
                  <a:pt x="4691" y="2291"/>
                  <a:pt x="4691" y="1637"/>
                </a:cubicBezTo>
                <a:cubicBezTo>
                  <a:pt x="4691" y="1234"/>
                  <a:pt x="4975" y="907"/>
                  <a:pt x="5335" y="907"/>
                </a:cubicBezTo>
                <a:lnTo>
                  <a:pt x="27445" y="907"/>
                </a:lnTo>
                <a:cubicBezTo>
                  <a:pt x="27794" y="907"/>
                  <a:pt x="28077" y="1234"/>
                  <a:pt x="28077" y="1637"/>
                </a:cubicBezTo>
                <a:cubicBezTo>
                  <a:pt x="28077" y="2291"/>
                  <a:pt x="27597" y="2826"/>
                  <a:pt x="27008" y="2826"/>
                </a:cubicBezTo>
                <a:lnTo>
                  <a:pt x="20573" y="2826"/>
                </a:lnTo>
                <a:cubicBezTo>
                  <a:pt x="19657" y="2826"/>
                  <a:pt x="18915" y="3612"/>
                  <a:pt x="18915" y="4572"/>
                </a:cubicBezTo>
                <a:cubicBezTo>
                  <a:pt x="18915" y="5280"/>
                  <a:pt x="19460" y="5859"/>
                  <a:pt x="20137" y="5859"/>
                </a:cubicBezTo>
                <a:lnTo>
                  <a:pt x="37186" y="5859"/>
                </a:lnTo>
                <a:cubicBezTo>
                  <a:pt x="37436" y="5859"/>
                  <a:pt x="37644" y="5651"/>
                  <a:pt x="37644" y="5400"/>
                </a:cubicBezTo>
                <a:cubicBezTo>
                  <a:pt x="37644" y="5149"/>
                  <a:pt x="37436" y="4942"/>
                  <a:pt x="37186" y="4942"/>
                </a:cubicBezTo>
                <a:lnTo>
                  <a:pt x="20137" y="4942"/>
                </a:lnTo>
                <a:cubicBezTo>
                  <a:pt x="19962" y="4942"/>
                  <a:pt x="19821" y="4778"/>
                  <a:pt x="19821" y="4572"/>
                </a:cubicBezTo>
                <a:cubicBezTo>
                  <a:pt x="19821" y="4113"/>
                  <a:pt x="20158" y="3743"/>
                  <a:pt x="20573" y="3743"/>
                </a:cubicBezTo>
                <a:lnTo>
                  <a:pt x="27008" y="3743"/>
                </a:lnTo>
                <a:cubicBezTo>
                  <a:pt x="28099" y="3743"/>
                  <a:pt x="28994" y="2793"/>
                  <a:pt x="28994" y="1637"/>
                </a:cubicBezTo>
                <a:cubicBezTo>
                  <a:pt x="28994" y="732"/>
                  <a:pt x="28296" y="1"/>
                  <a:pt x="2744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31"/>
          <p:cNvSpPr/>
          <p:nvPr/>
        </p:nvSpPr>
        <p:spPr>
          <a:xfrm>
            <a:off x="7747965" y="1756955"/>
            <a:ext cx="679875" cy="232650"/>
          </a:xfrm>
          <a:custGeom>
            <a:avLst/>
            <a:gdLst/>
            <a:ahLst/>
            <a:cxnLst/>
            <a:rect l="l" t="t" r="r" b="b"/>
            <a:pathLst>
              <a:path w="27195" h="9306" extrusionOk="0">
                <a:moveTo>
                  <a:pt x="5913" y="0"/>
                </a:moveTo>
                <a:cubicBezTo>
                  <a:pt x="4931" y="0"/>
                  <a:pt x="4135" y="753"/>
                  <a:pt x="4135" y="1670"/>
                </a:cubicBezTo>
                <a:lnTo>
                  <a:pt x="4135" y="1942"/>
                </a:lnTo>
                <a:cubicBezTo>
                  <a:pt x="4135" y="2913"/>
                  <a:pt x="4986" y="3709"/>
                  <a:pt x="6033" y="3709"/>
                </a:cubicBezTo>
                <a:lnTo>
                  <a:pt x="7833" y="3709"/>
                </a:lnTo>
                <a:cubicBezTo>
                  <a:pt x="8378" y="3709"/>
                  <a:pt x="8814" y="4102"/>
                  <a:pt x="8814" y="4571"/>
                </a:cubicBezTo>
                <a:cubicBezTo>
                  <a:pt x="8814" y="5149"/>
                  <a:pt x="8291" y="5618"/>
                  <a:pt x="7636" y="5618"/>
                </a:cubicBezTo>
                <a:lnTo>
                  <a:pt x="1976" y="5618"/>
                </a:lnTo>
                <a:cubicBezTo>
                  <a:pt x="885" y="5618"/>
                  <a:pt x="1" y="6447"/>
                  <a:pt x="1" y="7461"/>
                </a:cubicBezTo>
                <a:cubicBezTo>
                  <a:pt x="1" y="8476"/>
                  <a:pt x="885" y="9305"/>
                  <a:pt x="1976" y="9305"/>
                </a:cubicBezTo>
                <a:lnTo>
                  <a:pt x="24816" y="9305"/>
                </a:lnTo>
                <a:cubicBezTo>
                  <a:pt x="26125" y="9305"/>
                  <a:pt x="27194" y="8312"/>
                  <a:pt x="27194" y="7102"/>
                </a:cubicBezTo>
                <a:cubicBezTo>
                  <a:pt x="27194" y="5902"/>
                  <a:pt x="26158" y="4942"/>
                  <a:pt x="24882" y="4942"/>
                </a:cubicBezTo>
                <a:lnTo>
                  <a:pt x="19177" y="4942"/>
                </a:lnTo>
                <a:cubicBezTo>
                  <a:pt x="18926" y="4942"/>
                  <a:pt x="18718" y="5149"/>
                  <a:pt x="18718" y="5400"/>
                </a:cubicBezTo>
                <a:cubicBezTo>
                  <a:pt x="18718" y="5651"/>
                  <a:pt x="18926" y="5847"/>
                  <a:pt x="19177" y="5847"/>
                </a:cubicBezTo>
                <a:lnTo>
                  <a:pt x="24882" y="5847"/>
                </a:lnTo>
                <a:cubicBezTo>
                  <a:pt x="25645" y="5847"/>
                  <a:pt x="26278" y="6414"/>
                  <a:pt x="26278" y="7102"/>
                </a:cubicBezTo>
                <a:cubicBezTo>
                  <a:pt x="26278" y="7810"/>
                  <a:pt x="25624" y="8399"/>
                  <a:pt x="24816" y="8399"/>
                </a:cubicBezTo>
                <a:lnTo>
                  <a:pt x="1976" y="8399"/>
                </a:lnTo>
                <a:cubicBezTo>
                  <a:pt x="1387" y="8399"/>
                  <a:pt x="907" y="7974"/>
                  <a:pt x="907" y="7461"/>
                </a:cubicBezTo>
                <a:cubicBezTo>
                  <a:pt x="907" y="6949"/>
                  <a:pt x="1387" y="6535"/>
                  <a:pt x="1976" y="6535"/>
                </a:cubicBezTo>
                <a:lnTo>
                  <a:pt x="7636" y="6535"/>
                </a:lnTo>
                <a:cubicBezTo>
                  <a:pt x="8792" y="6535"/>
                  <a:pt x="9731" y="5651"/>
                  <a:pt x="9731" y="4571"/>
                </a:cubicBezTo>
                <a:cubicBezTo>
                  <a:pt x="9731" y="3600"/>
                  <a:pt x="8880" y="2804"/>
                  <a:pt x="7833" y="2804"/>
                </a:cubicBezTo>
                <a:lnTo>
                  <a:pt x="6033" y="2804"/>
                </a:lnTo>
                <a:cubicBezTo>
                  <a:pt x="5488" y="2804"/>
                  <a:pt x="5052" y="2411"/>
                  <a:pt x="5052" y="1942"/>
                </a:cubicBezTo>
                <a:lnTo>
                  <a:pt x="5052" y="1670"/>
                </a:lnTo>
                <a:cubicBezTo>
                  <a:pt x="5052" y="1255"/>
                  <a:pt x="5433" y="917"/>
                  <a:pt x="5913" y="917"/>
                </a:cubicBezTo>
                <a:lnTo>
                  <a:pt x="19537" y="917"/>
                </a:lnTo>
                <a:cubicBezTo>
                  <a:pt x="19787" y="917"/>
                  <a:pt x="19995" y="710"/>
                  <a:pt x="19995" y="459"/>
                </a:cubicBezTo>
                <a:cubicBezTo>
                  <a:pt x="19995" y="208"/>
                  <a:pt x="19787" y="0"/>
                  <a:pt x="1953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31"/>
          <p:cNvSpPr/>
          <p:nvPr/>
        </p:nvSpPr>
        <p:spPr>
          <a:xfrm>
            <a:off x="6682928" y="2580568"/>
            <a:ext cx="851375" cy="283900"/>
          </a:xfrm>
          <a:custGeom>
            <a:avLst/>
            <a:gdLst/>
            <a:ahLst/>
            <a:cxnLst/>
            <a:rect l="l" t="t" r="r" b="b"/>
            <a:pathLst>
              <a:path w="34055" h="11356" extrusionOk="0">
                <a:moveTo>
                  <a:pt x="2880" y="0"/>
                </a:moveTo>
                <a:cubicBezTo>
                  <a:pt x="1288" y="0"/>
                  <a:pt x="1" y="1178"/>
                  <a:pt x="1" y="2640"/>
                </a:cubicBezTo>
                <a:cubicBezTo>
                  <a:pt x="1" y="4058"/>
                  <a:pt x="1256" y="5214"/>
                  <a:pt x="2805" y="5214"/>
                </a:cubicBezTo>
                <a:lnTo>
                  <a:pt x="9992" y="5214"/>
                </a:lnTo>
                <a:cubicBezTo>
                  <a:pt x="10244" y="5214"/>
                  <a:pt x="10450" y="5008"/>
                  <a:pt x="10450" y="4756"/>
                </a:cubicBezTo>
                <a:cubicBezTo>
                  <a:pt x="10450" y="4506"/>
                  <a:pt x="10244" y="4298"/>
                  <a:pt x="9992" y="4298"/>
                </a:cubicBezTo>
                <a:lnTo>
                  <a:pt x="2805" y="4298"/>
                </a:lnTo>
                <a:cubicBezTo>
                  <a:pt x="1757" y="4298"/>
                  <a:pt x="917" y="3556"/>
                  <a:pt x="917" y="2640"/>
                </a:cubicBezTo>
                <a:cubicBezTo>
                  <a:pt x="917" y="1692"/>
                  <a:pt x="1790" y="906"/>
                  <a:pt x="2880" y="906"/>
                </a:cubicBezTo>
                <a:lnTo>
                  <a:pt x="31677" y="906"/>
                </a:lnTo>
                <a:cubicBezTo>
                  <a:pt x="32484" y="906"/>
                  <a:pt x="33138" y="1484"/>
                  <a:pt x="33138" y="2182"/>
                </a:cubicBezTo>
                <a:cubicBezTo>
                  <a:pt x="33138" y="2891"/>
                  <a:pt x="32484" y="3459"/>
                  <a:pt x="31677" y="3459"/>
                </a:cubicBezTo>
                <a:lnTo>
                  <a:pt x="24543" y="3459"/>
                </a:lnTo>
                <a:cubicBezTo>
                  <a:pt x="23147" y="3459"/>
                  <a:pt x="22024" y="4494"/>
                  <a:pt x="22024" y="5782"/>
                </a:cubicBezTo>
                <a:cubicBezTo>
                  <a:pt x="22024" y="6938"/>
                  <a:pt x="23038" y="7876"/>
                  <a:pt x="24293" y="7876"/>
                </a:cubicBezTo>
                <a:lnTo>
                  <a:pt x="26562" y="7876"/>
                </a:lnTo>
                <a:cubicBezTo>
                  <a:pt x="27314" y="7876"/>
                  <a:pt x="27925" y="8411"/>
                  <a:pt x="27925" y="9054"/>
                </a:cubicBezTo>
                <a:lnTo>
                  <a:pt x="27925" y="9403"/>
                </a:lnTo>
                <a:cubicBezTo>
                  <a:pt x="27925" y="9981"/>
                  <a:pt x="27379" y="10450"/>
                  <a:pt x="26714" y="10450"/>
                </a:cubicBezTo>
                <a:lnTo>
                  <a:pt x="9534" y="10450"/>
                </a:lnTo>
                <a:cubicBezTo>
                  <a:pt x="9284" y="10450"/>
                  <a:pt x="9076" y="10646"/>
                  <a:pt x="9076" y="10898"/>
                </a:cubicBezTo>
                <a:cubicBezTo>
                  <a:pt x="9076" y="11148"/>
                  <a:pt x="9284" y="11356"/>
                  <a:pt x="9534" y="11356"/>
                </a:cubicBezTo>
                <a:lnTo>
                  <a:pt x="26714" y="11356"/>
                </a:lnTo>
                <a:cubicBezTo>
                  <a:pt x="27881" y="11356"/>
                  <a:pt x="28830" y="10483"/>
                  <a:pt x="28830" y="9403"/>
                </a:cubicBezTo>
                <a:lnTo>
                  <a:pt x="28830" y="9054"/>
                </a:lnTo>
                <a:cubicBezTo>
                  <a:pt x="28830" y="7898"/>
                  <a:pt x="27815" y="6960"/>
                  <a:pt x="26562" y="6960"/>
                </a:cubicBezTo>
                <a:lnTo>
                  <a:pt x="24293" y="6960"/>
                </a:lnTo>
                <a:cubicBezTo>
                  <a:pt x="23540" y="6960"/>
                  <a:pt x="22929" y="6436"/>
                  <a:pt x="22929" y="5782"/>
                </a:cubicBezTo>
                <a:cubicBezTo>
                  <a:pt x="22929" y="5008"/>
                  <a:pt x="23660" y="4375"/>
                  <a:pt x="24543" y="4375"/>
                </a:cubicBezTo>
                <a:lnTo>
                  <a:pt x="31677" y="4375"/>
                </a:lnTo>
                <a:cubicBezTo>
                  <a:pt x="32986" y="4375"/>
                  <a:pt x="34055" y="3393"/>
                  <a:pt x="34055" y="2182"/>
                </a:cubicBezTo>
                <a:cubicBezTo>
                  <a:pt x="34055" y="982"/>
                  <a:pt x="32986" y="0"/>
                  <a:pt x="3167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31"/>
          <p:cNvSpPr/>
          <p:nvPr/>
        </p:nvSpPr>
        <p:spPr>
          <a:xfrm>
            <a:off x="8292661" y="1452505"/>
            <a:ext cx="62100" cy="624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31"/>
          <p:cNvSpPr/>
          <p:nvPr/>
        </p:nvSpPr>
        <p:spPr>
          <a:xfrm>
            <a:off x="7287251" y="2267351"/>
            <a:ext cx="75000" cy="75300"/>
          </a:xfrm>
          <a:prstGeom prst="ellipse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31"/>
          <p:cNvSpPr/>
          <p:nvPr/>
        </p:nvSpPr>
        <p:spPr>
          <a:xfrm>
            <a:off x="7491703" y="2400443"/>
            <a:ext cx="42600" cy="429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idx="1"/>
          </p:nvPr>
        </p:nvSpPr>
        <p:spPr>
          <a:xfrm>
            <a:off x="276051" y="1663148"/>
            <a:ext cx="7847532" cy="3061252"/>
          </a:xfrm>
        </p:spPr>
        <p:txBody>
          <a:bodyPr/>
          <a:lstStyle/>
          <a:p>
            <a:pPr marL="152400" indent="0">
              <a:buNone/>
            </a:pPr>
            <a:r>
              <a:rPr lang="ko-KR" altLang="en-US" dirty="0"/>
              <a:t> 우리는 </a:t>
            </a:r>
            <a:r>
              <a:rPr lang="ko-KR" altLang="en-US" dirty="0" err="1"/>
              <a:t>독초판별</a:t>
            </a:r>
            <a:r>
              <a:rPr lang="en-US" altLang="ko-KR" dirty="0"/>
              <a:t>(</a:t>
            </a:r>
            <a:r>
              <a:rPr lang="ko-KR" altLang="en-US" dirty="0"/>
              <a:t>이미지 분류</a:t>
            </a:r>
            <a:r>
              <a:rPr lang="en-US" altLang="ko-KR" dirty="0"/>
              <a:t>)</a:t>
            </a:r>
            <a:r>
              <a:rPr lang="ko-KR" altLang="en-US" dirty="0"/>
              <a:t>을 위한 최적의 모델을 만들었다</a:t>
            </a:r>
            <a:r>
              <a:rPr lang="en-US" altLang="ko-KR" dirty="0"/>
              <a:t>. </a:t>
            </a:r>
          </a:p>
          <a:p>
            <a:pPr marL="152400" indent="0">
              <a:buNone/>
            </a:pPr>
            <a:r>
              <a:rPr lang="en-US" altLang="ko-KR" dirty="0"/>
              <a:t> </a:t>
            </a:r>
            <a:r>
              <a:rPr lang="ko-KR" altLang="en-US" dirty="0"/>
              <a:t>모델을 만들기 위해 다양한 규제 기법을 사용했고</a:t>
            </a:r>
            <a:r>
              <a:rPr lang="en-US" altLang="ko-KR" dirty="0"/>
              <a:t>, </a:t>
            </a:r>
            <a:r>
              <a:rPr lang="ko-KR" altLang="en-US" dirty="0"/>
              <a:t>모델의 구조의 수정 그리고 최적의 </a:t>
            </a:r>
            <a:r>
              <a:rPr lang="ko-KR" altLang="en-US" dirty="0" err="1"/>
              <a:t>하이퍼</a:t>
            </a:r>
            <a:r>
              <a:rPr lang="ko-KR" altLang="en-US" dirty="0"/>
              <a:t> </a:t>
            </a:r>
            <a:r>
              <a:rPr lang="ko-KR" altLang="en-US" dirty="0" err="1"/>
              <a:t>파라미터를</a:t>
            </a:r>
            <a:r>
              <a:rPr lang="ko-KR" altLang="en-US" dirty="0"/>
              <a:t> 찾고자 하였다</a:t>
            </a:r>
            <a:r>
              <a:rPr lang="en-US" altLang="ko-KR" dirty="0"/>
              <a:t>.</a:t>
            </a:r>
          </a:p>
          <a:p>
            <a:pPr marL="152400" indent="0">
              <a:buNone/>
            </a:pPr>
            <a:r>
              <a:rPr lang="en-US" altLang="ko-KR" dirty="0"/>
              <a:t> </a:t>
            </a:r>
            <a:r>
              <a:rPr lang="ko-KR" altLang="en-US" dirty="0"/>
              <a:t>하지만 최적의 모델을 생성했음에도 우리는 아직 만족하지 못했다</a:t>
            </a:r>
            <a:r>
              <a:rPr lang="en-US" altLang="ko-KR" dirty="0"/>
              <a:t>.</a:t>
            </a:r>
          </a:p>
          <a:p>
            <a:pPr marL="152400" indent="0">
              <a:buNone/>
            </a:pPr>
            <a:r>
              <a:rPr lang="en-US" altLang="ko-KR" dirty="0"/>
              <a:t> </a:t>
            </a:r>
            <a:r>
              <a:rPr lang="ko-KR" altLang="en-US" dirty="0"/>
              <a:t>왜냐하면 </a:t>
            </a:r>
            <a:r>
              <a:rPr lang="ko-KR" altLang="en-US" dirty="0" err="1"/>
              <a:t>독초판별을</a:t>
            </a:r>
            <a:r>
              <a:rPr lang="ko-KR" altLang="en-US" dirty="0"/>
              <a:t> 하는 이유는 민간인들의 안전을 위해서 이다</a:t>
            </a:r>
            <a:r>
              <a:rPr lang="en-US" altLang="ko-KR" dirty="0"/>
              <a:t>. </a:t>
            </a:r>
            <a:r>
              <a:rPr lang="ko-KR" altLang="en-US" dirty="0"/>
              <a:t>이는 얼마나 빨리 최고의 모델을 만드느냐가 중요한 것이 아닌</a:t>
            </a:r>
            <a:r>
              <a:rPr lang="en-US" altLang="ko-KR" dirty="0"/>
              <a:t>, </a:t>
            </a:r>
            <a:r>
              <a:rPr lang="ko-KR" altLang="en-US" dirty="0"/>
              <a:t>더 확실하고 안정적인 모델을 추구한다는 의미이다</a:t>
            </a:r>
            <a:r>
              <a:rPr lang="en-US" altLang="ko-KR" dirty="0"/>
              <a:t>.</a:t>
            </a:r>
          </a:p>
          <a:p>
            <a:pPr marL="152400" indent="0">
              <a:buNone/>
            </a:pPr>
            <a:r>
              <a:rPr lang="en-US" altLang="ko-KR" dirty="0"/>
              <a:t> </a:t>
            </a:r>
            <a:r>
              <a:rPr lang="ko-KR" altLang="en-US" dirty="0"/>
              <a:t>한정된 자원</a:t>
            </a:r>
            <a:r>
              <a:rPr lang="en-US" altLang="ko-KR" dirty="0"/>
              <a:t>(</a:t>
            </a:r>
            <a:r>
              <a:rPr lang="ko-KR" altLang="en-US" dirty="0"/>
              <a:t>시간</a:t>
            </a:r>
            <a:r>
              <a:rPr lang="en-US" altLang="ko-KR" dirty="0"/>
              <a:t>, </a:t>
            </a:r>
            <a:r>
              <a:rPr lang="ko-KR" altLang="en-US" dirty="0"/>
              <a:t>하드웨어의 한계</a:t>
            </a:r>
            <a:r>
              <a:rPr lang="en-US" altLang="ko-KR" dirty="0"/>
              <a:t>)</a:t>
            </a:r>
            <a:r>
              <a:rPr lang="ko-KR" altLang="en-US" dirty="0"/>
              <a:t>에 의해 우리는 단기간에 최적의 모델을 만들었지만</a:t>
            </a:r>
            <a:r>
              <a:rPr lang="en-US" altLang="ko-KR" dirty="0"/>
              <a:t>, </a:t>
            </a:r>
            <a:r>
              <a:rPr lang="ko-KR" altLang="en-US" dirty="0"/>
              <a:t>이는 최고의 모델이라고 말할 수 없다고 할 수 있다</a:t>
            </a:r>
            <a:r>
              <a:rPr lang="en-US" altLang="ko-KR" dirty="0"/>
              <a:t>.</a:t>
            </a:r>
          </a:p>
          <a:p>
            <a:pPr marL="152400" indent="0">
              <a:buNone/>
            </a:pPr>
            <a:r>
              <a:rPr lang="en-US" altLang="ko-KR" dirty="0"/>
              <a:t> </a:t>
            </a:r>
            <a:r>
              <a:rPr lang="ko-KR" altLang="en-US" dirty="0"/>
              <a:t>우리는 이후 최고의 모델을 구축하기 위해 </a:t>
            </a:r>
            <a:r>
              <a:rPr lang="en-US" altLang="ko-KR" dirty="0"/>
              <a:t>assemble </a:t>
            </a:r>
            <a:r>
              <a:rPr lang="ko-KR" altLang="en-US" dirty="0"/>
              <a:t>기법을 활용한 분포의 확률을 통해 더욱 확실한 정확도를 내놓는 모델을 구축할 것이다</a:t>
            </a:r>
            <a:r>
              <a:rPr lang="en-US" altLang="ko-KR" dirty="0"/>
              <a:t>.</a:t>
            </a:r>
          </a:p>
          <a:p>
            <a:pPr marL="152400" indent="0">
              <a:buNone/>
            </a:pPr>
            <a:r>
              <a:rPr lang="ko-KR" altLang="en-US" dirty="0"/>
              <a:t>또한 제공된 이미지의 분류에 있어 </a:t>
            </a:r>
            <a:r>
              <a:rPr lang="en-US" altLang="ko-KR" dirty="0"/>
              <a:t>fine tuning</a:t>
            </a:r>
            <a:r>
              <a:rPr lang="ko-KR" altLang="en-US" dirty="0"/>
              <a:t>에 최고로 적합한 모델을 찾고 구축해 나가야 할 것이다</a:t>
            </a:r>
            <a:r>
              <a:rPr lang="en-US" altLang="ko-KR" dirty="0"/>
              <a:t>.</a:t>
            </a:r>
            <a:endParaRPr lang="en-US" altLang="ko-KR" dirty="0" smtClean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640487" y="784565"/>
            <a:ext cx="7704000" cy="478200"/>
          </a:xfrm>
        </p:spPr>
        <p:txBody>
          <a:bodyPr/>
          <a:lstStyle/>
          <a:p>
            <a:r>
              <a:rPr lang="ko-KR" altLang="en-US" dirty="0" smtClean="0">
                <a:latin typeface="+mj-ea"/>
                <a:ea typeface="+mj-ea"/>
              </a:rPr>
              <a:t>결론 및 이후의 발전</a:t>
            </a:r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765294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3"/>
          <p:cNvSpPr/>
          <p:nvPr/>
        </p:nvSpPr>
        <p:spPr>
          <a:xfrm>
            <a:off x="1270050" y="1318493"/>
            <a:ext cx="985800" cy="4704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33"/>
          <p:cNvSpPr/>
          <p:nvPr/>
        </p:nvSpPr>
        <p:spPr>
          <a:xfrm>
            <a:off x="1269993" y="2437967"/>
            <a:ext cx="985800" cy="4704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33"/>
          <p:cNvSpPr/>
          <p:nvPr/>
        </p:nvSpPr>
        <p:spPr>
          <a:xfrm>
            <a:off x="1269993" y="3544762"/>
            <a:ext cx="985800" cy="4704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33"/>
          <p:cNvSpPr txBox="1">
            <a:spLocks noGrp="1"/>
          </p:cNvSpPr>
          <p:nvPr>
            <p:ph type="subTitle" idx="2"/>
          </p:nvPr>
        </p:nvSpPr>
        <p:spPr>
          <a:xfrm flipH="1">
            <a:off x="2294000" y="1294317"/>
            <a:ext cx="2068500" cy="51875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 algn="ctr"/>
            <a:r>
              <a:rPr lang="ko-KR" altLang="en-US" dirty="0">
                <a:latin typeface="+mj-ea"/>
                <a:ea typeface="+mj-ea"/>
              </a:rPr>
              <a:t>문제 </a:t>
            </a:r>
            <a:r>
              <a:rPr lang="ko-KR" altLang="en-US" dirty="0" smtClean="0">
                <a:latin typeface="+mj-ea"/>
                <a:ea typeface="+mj-ea"/>
              </a:rPr>
              <a:t>정의</a:t>
            </a:r>
            <a:endParaRPr dirty="0">
              <a:latin typeface="+mj-ea"/>
              <a:ea typeface="+mj-ea"/>
            </a:endParaRPr>
          </a:p>
        </p:txBody>
      </p:sp>
      <p:sp>
        <p:nvSpPr>
          <p:cNvPr id="298" name="Google Shape;298;p33"/>
          <p:cNvSpPr txBox="1">
            <a:spLocks noGrp="1"/>
          </p:cNvSpPr>
          <p:nvPr>
            <p:ph type="title"/>
          </p:nvPr>
        </p:nvSpPr>
        <p:spPr>
          <a:xfrm>
            <a:off x="1384264" y="1318493"/>
            <a:ext cx="757200" cy="470400"/>
          </a:xfrm>
          <a:prstGeom prst="rect">
            <a:avLst/>
          </a:prstGeom>
        </p:spPr>
        <p:txBody>
          <a:bodyPr spcFirstLastPara="1" wrap="square" lIns="91425" tIns="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01.</a:t>
            </a:r>
            <a:endParaRPr dirty="0"/>
          </a:p>
        </p:txBody>
      </p:sp>
      <p:sp>
        <p:nvSpPr>
          <p:cNvPr id="305" name="Google Shape;305;p33"/>
          <p:cNvSpPr txBox="1">
            <a:spLocks noGrp="1"/>
          </p:cNvSpPr>
          <p:nvPr>
            <p:ph type="title" idx="9"/>
          </p:nvPr>
        </p:nvSpPr>
        <p:spPr>
          <a:xfrm>
            <a:off x="1384264" y="2437967"/>
            <a:ext cx="757200" cy="470400"/>
          </a:xfrm>
          <a:prstGeom prst="rect">
            <a:avLst/>
          </a:prstGeom>
        </p:spPr>
        <p:txBody>
          <a:bodyPr spcFirstLastPara="1" wrap="square" lIns="91425" tIns="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02.</a:t>
            </a:r>
            <a:endParaRPr dirty="0"/>
          </a:p>
        </p:txBody>
      </p:sp>
      <p:sp>
        <p:nvSpPr>
          <p:cNvPr id="307" name="Google Shape;307;p33"/>
          <p:cNvSpPr txBox="1">
            <a:spLocks noGrp="1"/>
          </p:cNvSpPr>
          <p:nvPr>
            <p:ph type="title" idx="14"/>
          </p:nvPr>
        </p:nvSpPr>
        <p:spPr>
          <a:xfrm>
            <a:off x="1384295" y="3544762"/>
            <a:ext cx="757200" cy="470400"/>
          </a:xfrm>
          <a:prstGeom prst="rect">
            <a:avLst/>
          </a:prstGeom>
        </p:spPr>
        <p:txBody>
          <a:bodyPr spcFirstLastPara="1" wrap="square" lIns="91425" tIns="0" rIns="91425" bIns="91425" anchor="ctr" anchorCtr="0">
            <a:noAutofit/>
          </a:bodyPr>
          <a:lstStyle/>
          <a:p>
            <a:pPr lvl="0"/>
            <a:r>
              <a:rPr lang="en" altLang="ko-KR" dirty="0"/>
              <a:t>03.</a:t>
            </a:r>
          </a:p>
        </p:txBody>
      </p:sp>
      <p:sp>
        <p:nvSpPr>
          <p:cNvPr id="308" name="Google Shape;308;p33"/>
          <p:cNvSpPr txBox="1">
            <a:spLocks noGrp="1"/>
          </p:cNvSpPr>
          <p:nvPr>
            <p:ph type="title" idx="15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>
                <a:latin typeface="+mj-ea"/>
                <a:ea typeface="+mj-ea"/>
              </a:rPr>
              <a:t>목차</a:t>
            </a:r>
            <a:endParaRPr dirty="0">
              <a:latin typeface="+mj-ea"/>
              <a:ea typeface="+mj-ea"/>
            </a:endParaRPr>
          </a:p>
        </p:txBody>
      </p:sp>
      <p:sp>
        <p:nvSpPr>
          <p:cNvPr id="309" name="Google Shape;309;p33"/>
          <p:cNvSpPr/>
          <p:nvPr/>
        </p:nvSpPr>
        <p:spPr>
          <a:xfrm flipH="1">
            <a:off x="121553" y="1183680"/>
            <a:ext cx="679875" cy="232650"/>
          </a:xfrm>
          <a:custGeom>
            <a:avLst/>
            <a:gdLst/>
            <a:ahLst/>
            <a:cxnLst/>
            <a:rect l="l" t="t" r="r" b="b"/>
            <a:pathLst>
              <a:path w="27195" h="9306" extrusionOk="0">
                <a:moveTo>
                  <a:pt x="5913" y="0"/>
                </a:moveTo>
                <a:cubicBezTo>
                  <a:pt x="4931" y="0"/>
                  <a:pt x="4135" y="753"/>
                  <a:pt x="4135" y="1670"/>
                </a:cubicBezTo>
                <a:lnTo>
                  <a:pt x="4135" y="1942"/>
                </a:lnTo>
                <a:cubicBezTo>
                  <a:pt x="4135" y="2913"/>
                  <a:pt x="4986" y="3709"/>
                  <a:pt x="6033" y="3709"/>
                </a:cubicBezTo>
                <a:lnTo>
                  <a:pt x="7833" y="3709"/>
                </a:lnTo>
                <a:cubicBezTo>
                  <a:pt x="8378" y="3709"/>
                  <a:pt x="8814" y="4102"/>
                  <a:pt x="8814" y="4571"/>
                </a:cubicBezTo>
                <a:cubicBezTo>
                  <a:pt x="8814" y="5149"/>
                  <a:pt x="8291" y="5618"/>
                  <a:pt x="7636" y="5618"/>
                </a:cubicBezTo>
                <a:lnTo>
                  <a:pt x="1976" y="5618"/>
                </a:lnTo>
                <a:cubicBezTo>
                  <a:pt x="885" y="5618"/>
                  <a:pt x="1" y="6447"/>
                  <a:pt x="1" y="7461"/>
                </a:cubicBezTo>
                <a:cubicBezTo>
                  <a:pt x="1" y="8476"/>
                  <a:pt x="885" y="9305"/>
                  <a:pt x="1976" y="9305"/>
                </a:cubicBezTo>
                <a:lnTo>
                  <a:pt x="24816" y="9305"/>
                </a:lnTo>
                <a:cubicBezTo>
                  <a:pt x="26125" y="9305"/>
                  <a:pt x="27194" y="8312"/>
                  <a:pt x="27194" y="7102"/>
                </a:cubicBezTo>
                <a:cubicBezTo>
                  <a:pt x="27194" y="5902"/>
                  <a:pt x="26158" y="4942"/>
                  <a:pt x="24882" y="4942"/>
                </a:cubicBezTo>
                <a:lnTo>
                  <a:pt x="19177" y="4942"/>
                </a:lnTo>
                <a:cubicBezTo>
                  <a:pt x="18926" y="4942"/>
                  <a:pt x="18718" y="5149"/>
                  <a:pt x="18718" y="5400"/>
                </a:cubicBezTo>
                <a:cubicBezTo>
                  <a:pt x="18718" y="5651"/>
                  <a:pt x="18926" y="5847"/>
                  <a:pt x="19177" y="5847"/>
                </a:cubicBezTo>
                <a:lnTo>
                  <a:pt x="24882" y="5847"/>
                </a:lnTo>
                <a:cubicBezTo>
                  <a:pt x="25645" y="5847"/>
                  <a:pt x="26278" y="6414"/>
                  <a:pt x="26278" y="7102"/>
                </a:cubicBezTo>
                <a:cubicBezTo>
                  <a:pt x="26278" y="7810"/>
                  <a:pt x="25624" y="8399"/>
                  <a:pt x="24816" y="8399"/>
                </a:cubicBezTo>
                <a:lnTo>
                  <a:pt x="1976" y="8399"/>
                </a:lnTo>
                <a:cubicBezTo>
                  <a:pt x="1387" y="8399"/>
                  <a:pt x="907" y="7974"/>
                  <a:pt x="907" y="7461"/>
                </a:cubicBezTo>
                <a:cubicBezTo>
                  <a:pt x="907" y="6949"/>
                  <a:pt x="1387" y="6535"/>
                  <a:pt x="1976" y="6535"/>
                </a:cubicBezTo>
                <a:lnTo>
                  <a:pt x="7636" y="6535"/>
                </a:lnTo>
                <a:cubicBezTo>
                  <a:pt x="8792" y="6535"/>
                  <a:pt x="9731" y="5651"/>
                  <a:pt x="9731" y="4571"/>
                </a:cubicBezTo>
                <a:cubicBezTo>
                  <a:pt x="9731" y="3600"/>
                  <a:pt x="8880" y="2804"/>
                  <a:pt x="7833" y="2804"/>
                </a:cubicBezTo>
                <a:lnTo>
                  <a:pt x="6033" y="2804"/>
                </a:lnTo>
                <a:cubicBezTo>
                  <a:pt x="5488" y="2804"/>
                  <a:pt x="5052" y="2411"/>
                  <a:pt x="5052" y="1942"/>
                </a:cubicBezTo>
                <a:lnTo>
                  <a:pt x="5052" y="1670"/>
                </a:lnTo>
                <a:cubicBezTo>
                  <a:pt x="5052" y="1255"/>
                  <a:pt x="5433" y="917"/>
                  <a:pt x="5913" y="917"/>
                </a:cubicBezTo>
                <a:lnTo>
                  <a:pt x="19537" y="917"/>
                </a:lnTo>
                <a:cubicBezTo>
                  <a:pt x="19787" y="917"/>
                  <a:pt x="19995" y="710"/>
                  <a:pt x="19995" y="459"/>
                </a:cubicBezTo>
                <a:cubicBezTo>
                  <a:pt x="19995" y="208"/>
                  <a:pt x="19787" y="0"/>
                  <a:pt x="1953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33"/>
          <p:cNvSpPr/>
          <p:nvPr/>
        </p:nvSpPr>
        <p:spPr>
          <a:xfrm rot="10800000">
            <a:off x="8179565" y="2802093"/>
            <a:ext cx="851375" cy="283900"/>
          </a:xfrm>
          <a:custGeom>
            <a:avLst/>
            <a:gdLst/>
            <a:ahLst/>
            <a:cxnLst/>
            <a:rect l="l" t="t" r="r" b="b"/>
            <a:pathLst>
              <a:path w="34055" h="11356" extrusionOk="0">
                <a:moveTo>
                  <a:pt x="2880" y="0"/>
                </a:moveTo>
                <a:cubicBezTo>
                  <a:pt x="1288" y="0"/>
                  <a:pt x="1" y="1178"/>
                  <a:pt x="1" y="2640"/>
                </a:cubicBezTo>
                <a:cubicBezTo>
                  <a:pt x="1" y="4058"/>
                  <a:pt x="1256" y="5214"/>
                  <a:pt x="2805" y="5214"/>
                </a:cubicBezTo>
                <a:lnTo>
                  <a:pt x="9992" y="5214"/>
                </a:lnTo>
                <a:cubicBezTo>
                  <a:pt x="10244" y="5214"/>
                  <a:pt x="10450" y="5008"/>
                  <a:pt x="10450" y="4756"/>
                </a:cubicBezTo>
                <a:cubicBezTo>
                  <a:pt x="10450" y="4506"/>
                  <a:pt x="10244" y="4298"/>
                  <a:pt x="9992" y="4298"/>
                </a:cubicBezTo>
                <a:lnTo>
                  <a:pt x="2805" y="4298"/>
                </a:lnTo>
                <a:cubicBezTo>
                  <a:pt x="1757" y="4298"/>
                  <a:pt x="917" y="3556"/>
                  <a:pt x="917" y="2640"/>
                </a:cubicBezTo>
                <a:cubicBezTo>
                  <a:pt x="917" y="1692"/>
                  <a:pt x="1790" y="906"/>
                  <a:pt x="2880" y="906"/>
                </a:cubicBezTo>
                <a:lnTo>
                  <a:pt x="31677" y="906"/>
                </a:lnTo>
                <a:cubicBezTo>
                  <a:pt x="32484" y="906"/>
                  <a:pt x="33138" y="1484"/>
                  <a:pt x="33138" y="2182"/>
                </a:cubicBezTo>
                <a:cubicBezTo>
                  <a:pt x="33138" y="2891"/>
                  <a:pt x="32484" y="3459"/>
                  <a:pt x="31677" y="3459"/>
                </a:cubicBezTo>
                <a:lnTo>
                  <a:pt x="24543" y="3459"/>
                </a:lnTo>
                <a:cubicBezTo>
                  <a:pt x="23147" y="3459"/>
                  <a:pt x="22024" y="4494"/>
                  <a:pt x="22024" y="5782"/>
                </a:cubicBezTo>
                <a:cubicBezTo>
                  <a:pt x="22024" y="6938"/>
                  <a:pt x="23038" y="7876"/>
                  <a:pt x="24293" y="7876"/>
                </a:cubicBezTo>
                <a:lnTo>
                  <a:pt x="26562" y="7876"/>
                </a:lnTo>
                <a:cubicBezTo>
                  <a:pt x="27314" y="7876"/>
                  <a:pt x="27925" y="8411"/>
                  <a:pt x="27925" y="9054"/>
                </a:cubicBezTo>
                <a:lnTo>
                  <a:pt x="27925" y="9403"/>
                </a:lnTo>
                <a:cubicBezTo>
                  <a:pt x="27925" y="9981"/>
                  <a:pt x="27379" y="10450"/>
                  <a:pt x="26714" y="10450"/>
                </a:cubicBezTo>
                <a:lnTo>
                  <a:pt x="9534" y="10450"/>
                </a:lnTo>
                <a:cubicBezTo>
                  <a:pt x="9284" y="10450"/>
                  <a:pt x="9076" y="10646"/>
                  <a:pt x="9076" y="10898"/>
                </a:cubicBezTo>
                <a:cubicBezTo>
                  <a:pt x="9076" y="11148"/>
                  <a:pt x="9284" y="11356"/>
                  <a:pt x="9534" y="11356"/>
                </a:cubicBezTo>
                <a:lnTo>
                  <a:pt x="26714" y="11356"/>
                </a:lnTo>
                <a:cubicBezTo>
                  <a:pt x="27881" y="11356"/>
                  <a:pt x="28830" y="10483"/>
                  <a:pt x="28830" y="9403"/>
                </a:cubicBezTo>
                <a:lnTo>
                  <a:pt x="28830" y="9054"/>
                </a:lnTo>
                <a:cubicBezTo>
                  <a:pt x="28830" y="7898"/>
                  <a:pt x="27815" y="6960"/>
                  <a:pt x="26562" y="6960"/>
                </a:cubicBezTo>
                <a:lnTo>
                  <a:pt x="24293" y="6960"/>
                </a:lnTo>
                <a:cubicBezTo>
                  <a:pt x="23540" y="6960"/>
                  <a:pt x="22929" y="6436"/>
                  <a:pt x="22929" y="5782"/>
                </a:cubicBezTo>
                <a:cubicBezTo>
                  <a:pt x="22929" y="5008"/>
                  <a:pt x="23660" y="4375"/>
                  <a:pt x="24543" y="4375"/>
                </a:cubicBezTo>
                <a:lnTo>
                  <a:pt x="31677" y="4375"/>
                </a:lnTo>
                <a:cubicBezTo>
                  <a:pt x="32986" y="4375"/>
                  <a:pt x="34055" y="3393"/>
                  <a:pt x="34055" y="2182"/>
                </a:cubicBezTo>
                <a:cubicBezTo>
                  <a:pt x="34055" y="982"/>
                  <a:pt x="32986" y="0"/>
                  <a:pt x="3167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33"/>
          <p:cNvSpPr/>
          <p:nvPr/>
        </p:nvSpPr>
        <p:spPr>
          <a:xfrm flipH="1">
            <a:off x="8721442" y="3415401"/>
            <a:ext cx="75000" cy="753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33"/>
          <p:cNvSpPr/>
          <p:nvPr/>
        </p:nvSpPr>
        <p:spPr>
          <a:xfrm flipH="1">
            <a:off x="317940" y="1510793"/>
            <a:ext cx="42600" cy="429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33"/>
          <p:cNvSpPr/>
          <p:nvPr/>
        </p:nvSpPr>
        <p:spPr>
          <a:xfrm flipH="1">
            <a:off x="157442" y="1624707"/>
            <a:ext cx="83700" cy="84600"/>
          </a:xfrm>
          <a:prstGeom prst="ellipse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33"/>
          <p:cNvSpPr/>
          <p:nvPr/>
        </p:nvSpPr>
        <p:spPr>
          <a:xfrm flipH="1">
            <a:off x="8373612" y="2586801"/>
            <a:ext cx="50400" cy="510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297;p33"/>
          <p:cNvSpPr txBox="1">
            <a:spLocks noGrp="1"/>
          </p:cNvSpPr>
          <p:nvPr>
            <p:ph type="subTitle" idx="2"/>
          </p:nvPr>
        </p:nvSpPr>
        <p:spPr>
          <a:xfrm flipH="1">
            <a:off x="931403" y="2413792"/>
            <a:ext cx="6204892" cy="51875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>
                <a:latin typeface="+mj-ea"/>
                <a:ea typeface="+mj-ea"/>
              </a:rPr>
              <a:t>아이디어 및 성능 결과</a:t>
            </a:r>
            <a:endParaRPr dirty="0">
              <a:latin typeface="+mj-ea"/>
              <a:ea typeface="+mj-ea"/>
            </a:endParaRPr>
          </a:p>
        </p:txBody>
      </p:sp>
      <p:sp>
        <p:nvSpPr>
          <p:cNvPr id="43" name="Google Shape;297;p33"/>
          <p:cNvSpPr txBox="1">
            <a:spLocks noGrp="1"/>
          </p:cNvSpPr>
          <p:nvPr>
            <p:ph type="subTitle" idx="2"/>
          </p:nvPr>
        </p:nvSpPr>
        <p:spPr>
          <a:xfrm flipH="1">
            <a:off x="2294031" y="3523545"/>
            <a:ext cx="3015384" cy="51875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>
                <a:latin typeface="+mj-ea"/>
                <a:ea typeface="+mj-ea"/>
              </a:rPr>
              <a:t>결론 및 이후의 발전</a:t>
            </a:r>
            <a:endParaRPr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004043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2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>
                <a:latin typeface="+mj-ea"/>
                <a:ea typeface="+mj-ea"/>
              </a:rPr>
              <a:t>문제 정의</a:t>
            </a:r>
            <a:endParaRPr dirty="0">
              <a:latin typeface="+mj-ea"/>
              <a:ea typeface="+mj-ea"/>
            </a:endParaRPr>
          </a:p>
        </p:txBody>
      </p:sp>
      <p:sp>
        <p:nvSpPr>
          <p:cNvPr id="270" name="Google Shape;270;p32"/>
          <p:cNvSpPr txBox="1">
            <a:spLocks noGrp="1"/>
          </p:cNvSpPr>
          <p:nvPr>
            <p:ph type="body" idx="1"/>
          </p:nvPr>
        </p:nvSpPr>
        <p:spPr>
          <a:xfrm>
            <a:off x="720000" y="1035330"/>
            <a:ext cx="7704000" cy="359682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>
                <a:solidFill>
                  <a:schemeClr val="dk1"/>
                </a:solidFill>
                <a:latin typeface="+mj-ea"/>
                <a:ea typeface="+mj-ea"/>
              </a:rPr>
              <a:t> </a:t>
            </a:r>
            <a:endParaRPr lang="en-US" altLang="ko-KR" dirty="0" smtClean="0">
              <a:solidFill>
                <a:schemeClr val="dk1"/>
              </a:solidFill>
              <a:latin typeface="+mj-ea"/>
              <a:ea typeface="+mj-e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>
              <a:solidFill>
                <a:schemeClr val="dk1"/>
              </a:solidFill>
              <a:latin typeface="+mj-ea"/>
              <a:ea typeface="+mj-e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 smtClean="0">
              <a:solidFill>
                <a:schemeClr val="dk1"/>
              </a:solidFill>
              <a:latin typeface="+mj-ea"/>
              <a:ea typeface="+mj-e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>
              <a:solidFill>
                <a:schemeClr val="dk1"/>
              </a:solidFill>
              <a:latin typeface="+mj-ea"/>
              <a:ea typeface="+mj-e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800" dirty="0" smtClean="0">
                <a:solidFill>
                  <a:schemeClr val="dk1"/>
                </a:solidFill>
                <a:latin typeface="+mj-ea"/>
                <a:ea typeface="+mj-ea"/>
              </a:rPr>
              <a:t>우리는 독초 판별 알고리즘을 개발한다</a:t>
            </a:r>
            <a:r>
              <a:rPr lang="en-US" altLang="ko-KR" sz="2800" dirty="0" smtClean="0">
                <a:solidFill>
                  <a:schemeClr val="dk1"/>
                </a:solidFill>
                <a:latin typeface="+mj-ea"/>
                <a:ea typeface="+mj-ea"/>
              </a:rPr>
              <a:t>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2800" dirty="0" smtClean="0">
              <a:solidFill>
                <a:schemeClr val="dk1"/>
              </a:solidFill>
              <a:latin typeface="+mj-ea"/>
              <a:ea typeface="+mj-e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smtClean="0">
                <a:solidFill>
                  <a:schemeClr val="dk1"/>
                </a:solidFill>
                <a:latin typeface="+mj-ea"/>
                <a:ea typeface="+mj-ea"/>
              </a:rPr>
              <a:t> </a:t>
            </a:r>
            <a:r>
              <a:rPr lang="ko-KR" altLang="en-US" sz="2800" dirty="0" smtClean="0">
                <a:solidFill>
                  <a:schemeClr val="dk1"/>
                </a:solidFill>
                <a:latin typeface="+mj-ea"/>
                <a:ea typeface="+mj-ea"/>
              </a:rPr>
              <a:t>최대 목표는 가장 </a:t>
            </a:r>
            <a:r>
              <a:rPr lang="ko-KR" altLang="en-US" sz="2800" dirty="0" err="1" smtClean="0">
                <a:solidFill>
                  <a:schemeClr val="dk1"/>
                </a:solidFill>
                <a:latin typeface="+mj-ea"/>
                <a:ea typeface="+mj-ea"/>
              </a:rPr>
              <a:t>판별력이</a:t>
            </a:r>
            <a:r>
              <a:rPr lang="ko-KR" altLang="en-US" sz="2800" dirty="0" smtClean="0">
                <a:solidFill>
                  <a:schemeClr val="dk1"/>
                </a:solidFill>
                <a:latin typeface="+mj-ea"/>
                <a:ea typeface="+mj-ea"/>
              </a:rPr>
              <a:t> 좋은 모델을 선택하고 그 성능을 최대치로 이끌어낸다</a:t>
            </a:r>
            <a:r>
              <a:rPr lang="en-US" altLang="ko-KR" sz="2800" dirty="0" smtClean="0">
                <a:solidFill>
                  <a:schemeClr val="dk1"/>
                </a:solidFill>
                <a:latin typeface="+mj-ea"/>
                <a:ea typeface="+mj-ea"/>
              </a:rPr>
              <a:t>.</a:t>
            </a:r>
            <a:endParaRPr sz="2800" dirty="0">
              <a:solidFill>
                <a:schemeClr val="dk1"/>
              </a:solidFill>
              <a:latin typeface="+mj-ea"/>
              <a:ea typeface="+mj-ea"/>
            </a:endParaRPr>
          </a:p>
        </p:txBody>
      </p:sp>
      <p:sp>
        <p:nvSpPr>
          <p:cNvPr id="271" name="Google Shape;271;p32"/>
          <p:cNvSpPr/>
          <p:nvPr/>
        </p:nvSpPr>
        <p:spPr>
          <a:xfrm>
            <a:off x="8246290" y="802680"/>
            <a:ext cx="679875" cy="232650"/>
          </a:xfrm>
          <a:custGeom>
            <a:avLst/>
            <a:gdLst/>
            <a:ahLst/>
            <a:cxnLst/>
            <a:rect l="l" t="t" r="r" b="b"/>
            <a:pathLst>
              <a:path w="27195" h="9306" extrusionOk="0">
                <a:moveTo>
                  <a:pt x="5913" y="0"/>
                </a:moveTo>
                <a:cubicBezTo>
                  <a:pt x="4931" y="0"/>
                  <a:pt x="4135" y="753"/>
                  <a:pt x="4135" y="1670"/>
                </a:cubicBezTo>
                <a:lnTo>
                  <a:pt x="4135" y="1942"/>
                </a:lnTo>
                <a:cubicBezTo>
                  <a:pt x="4135" y="2913"/>
                  <a:pt x="4986" y="3709"/>
                  <a:pt x="6033" y="3709"/>
                </a:cubicBezTo>
                <a:lnTo>
                  <a:pt x="7833" y="3709"/>
                </a:lnTo>
                <a:cubicBezTo>
                  <a:pt x="8378" y="3709"/>
                  <a:pt x="8814" y="4102"/>
                  <a:pt x="8814" y="4571"/>
                </a:cubicBezTo>
                <a:cubicBezTo>
                  <a:pt x="8814" y="5149"/>
                  <a:pt x="8291" y="5618"/>
                  <a:pt x="7636" y="5618"/>
                </a:cubicBezTo>
                <a:lnTo>
                  <a:pt x="1976" y="5618"/>
                </a:lnTo>
                <a:cubicBezTo>
                  <a:pt x="885" y="5618"/>
                  <a:pt x="1" y="6447"/>
                  <a:pt x="1" y="7461"/>
                </a:cubicBezTo>
                <a:cubicBezTo>
                  <a:pt x="1" y="8476"/>
                  <a:pt x="885" y="9305"/>
                  <a:pt x="1976" y="9305"/>
                </a:cubicBezTo>
                <a:lnTo>
                  <a:pt x="24816" y="9305"/>
                </a:lnTo>
                <a:cubicBezTo>
                  <a:pt x="26125" y="9305"/>
                  <a:pt x="27194" y="8312"/>
                  <a:pt x="27194" y="7102"/>
                </a:cubicBezTo>
                <a:cubicBezTo>
                  <a:pt x="27194" y="5902"/>
                  <a:pt x="26158" y="4942"/>
                  <a:pt x="24882" y="4942"/>
                </a:cubicBezTo>
                <a:lnTo>
                  <a:pt x="19177" y="4942"/>
                </a:lnTo>
                <a:cubicBezTo>
                  <a:pt x="18926" y="4942"/>
                  <a:pt x="18718" y="5149"/>
                  <a:pt x="18718" y="5400"/>
                </a:cubicBezTo>
                <a:cubicBezTo>
                  <a:pt x="18718" y="5651"/>
                  <a:pt x="18926" y="5847"/>
                  <a:pt x="19177" y="5847"/>
                </a:cubicBezTo>
                <a:lnTo>
                  <a:pt x="24882" y="5847"/>
                </a:lnTo>
                <a:cubicBezTo>
                  <a:pt x="25645" y="5847"/>
                  <a:pt x="26278" y="6414"/>
                  <a:pt x="26278" y="7102"/>
                </a:cubicBezTo>
                <a:cubicBezTo>
                  <a:pt x="26278" y="7810"/>
                  <a:pt x="25624" y="8399"/>
                  <a:pt x="24816" y="8399"/>
                </a:cubicBezTo>
                <a:lnTo>
                  <a:pt x="1976" y="8399"/>
                </a:lnTo>
                <a:cubicBezTo>
                  <a:pt x="1387" y="8399"/>
                  <a:pt x="907" y="7974"/>
                  <a:pt x="907" y="7461"/>
                </a:cubicBezTo>
                <a:cubicBezTo>
                  <a:pt x="907" y="6949"/>
                  <a:pt x="1387" y="6535"/>
                  <a:pt x="1976" y="6535"/>
                </a:cubicBezTo>
                <a:lnTo>
                  <a:pt x="7636" y="6535"/>
                </a:lnTo>
                <a:cubicBezTo>
                  <a:pt x="8792" y="6535"/>
                  <a:pt x="9731" y="5651"/>
                  <a:pt x="9731" y="4571"/>
                </a:cubicBezTo>
                <a:cubicBezTo>
                  <a:pt x="9731" y="3600"/>
                  <a:pt x="8880" y="2804"/>
                  <a:pt x="7833" y="2804"/>
                </a:cubicBezTo>
                <a:lnTo>
                  <a:pt x="6033" y="2804"/>
                </a:lnTo>
                <a:cubicBezTo>
                  <a:pt x="5488" y="2804"/>
                  <a:pt x="5052" y="2411"/>
                  <a:pt x="5052" y="1942"/>
                </a:cubicBezTo>
                <a:lnTo>
                  <a:pt x="5052" y="1670"/>
                </a:lnTo>
                <a:cubicBezTo>
                  <a:pt x="5052" y="1255"/>
                  <a:pt x="5433" y="917"/>
                  <a:pt x="5913" y="917"/>
                </a:cubicBezTo>
                <a:lnTo>
                  <a:pt x="19537" y="917"/>
                </a:lnTo>
                <a:cubicBezTo>
                  <a:pt x="19787" y="917"/>
                  <a:pt x="19995" y="710"/>
                  <a:pt x="19995" y="459"/>
                </a:cubicBezTo>
                <a:cubicBezTo>
                  <a:pt x="19995" y="208"/>
                  <a:pt x="19787" y="0"/>
                  <a:pt x="1953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32"/>
          <p:cNvSpPr/>
          <p:nvPr/>
        </p:nvSpPr>
        <p:spPr>
          <a:xfrm>
            <a:off x="197753" y="3611718"/>
            <a:ext cx="851375" cy="283900"/>
          </a:xfrm>
          <a:custGeom>
            <a:avLst/>
            <a:gdLst/>
            <a:ahLst/>
            <a:cxnLst/>
            <a:rect l="l" t="t" r="r" b="b"/>
            <a:pathLst>
              <a:path w="34055" h="11356" extrusionOk="0">
                <a:moveTo>
                  <a:pt x="2880" y="0"/>
                </a:moveTo>
                <a:cubicBezTo>
                  <a:pt x="1288" y="0"/>
                  <a:pt x="1" y="1178"/>
                  <a:pt x="1" y="2640"/>
                </a:cubicBezTo>
                <a:cubicBezTo>
                  <a:pt x="1" y="4058"/>
                  <a:pt x="1256" y="5214"/>
                  <a:pt x="2805" y="5214"/>
                </a:cubicBezTo>
                <a:lnTo>
                  <a:pt x="9992" y="5214"/>
                </a:lnTo>
                <a:cubicBezTo>
                  <a:pt x="10244" y="5214"/>
                  <a:pt x="10450" y="5008"/>
                  <a:pt x="10450" y="4756"/>
                </a:cubicBezTo>
                <a:cubicBezTo>
                  <a:pt x="10450" y="4506"/>
                  <a:pt x="10244" y="4298"/>
                  <a:pt x="9992" y="4298"/>
                </a:cubicBezTo>
                <a:lnTo>
                  <a:pt x="2805" y="4298"/>
                </a:lnTo>
                <a:cubicBezTo>
                  <a:pt x="1757" y="4298"/>
                  <a:pt x="917" y="3556"/>
                  <a:pt x="917" y="2640"/>
                </a:cubicBezTo>
                <a:cubicBezTo>
                  <a:pt x="917" y="1692"/>
                  <a:pt x="1790" y="906"/>
                  <a:pt x="2880" y="906"/>
                </a:cubicBezTo>
                <a:lnTo>
                  <a:pt x="31677" y="906"/>
                </a:lnTo>
                <a:cubicBezTo>
                  <a:pt x="32484" y="906"/>
                  <a:pt x="33138" y="1484"/>
                  <a:pt x="33138" y="2182"/>
                </a:cubicBezTo>
                <a:cubicBezTo>
                  <a:pt x="33138" y="2891"/>
                  <a:pt x="32484" y="3459"/>
                  <a:pt x="31677" y="3459"/>
                </a:cubicBezTo>
                <a:lnTo>
                  <a:pt x="24543" y="3459"/>
                </a:lnTo>
                <a:cubicBezTo>
                  <a:pt x="23147" y="3459"/>
                  <a:pt x="22024" y="4494"/>
                  <a:pt x="22024" y="5782"/>
                </a:cubicBezTo>
                <a:cubicBezTo>
                  <a:pt x="22024" y="6938"/>
                  <a:pt x="23038" y="7876"/>
                  <a:pt x="24293" y="7876"/>
                </a:cubicBezTo>
                <a:lnTo>
                  <a:pt x="26562" y="7876"/>
                </a:lnTo>
                <a:cubicBezTo>
                  <a:pt x="27314" y="7876"/>
                  <a:pt x="27925" y="8411"/>
                  <a:pt x="27925" y="9054"/>
                </a:cubicBezTo>
                <a:lnTo>
                  <a:pt x="27925" y="9403"/>
                </a:lnTo>
                <a:cubicBezTo>
                  <a:pt x="27925" y="9981"/>
                  <a:pt x="27379" y="10450"/>
                  <a:pt x="26714" y="10450"/>
                </a:cubicBezTo>
                <a:lnTo>
                  <a:pt x="9534" y="10450"/>
                </a:lnTo>
                <a:cubicBezTo>
                  <a:pt x="9284" y="10450"/>
                  <a:pt x="9076" y="10646"/>
                  <a:pt x="9076" y="10898"/>
                </a:cubicBezTo>
                <a:cubicBezTo>
                  <a:pt x="9076" y="11148"/>
                  <a:pt x="9284" y="11356"/>
                  <a:pt x="9534" y="11356"/>
                </a:cubicBezTo>
                <a:lnTo>
                  <a:pt x="26714" y="11356"/>
                </a:lnTo>
                <a:cubicBezTo>
                  <a:pt x="27881" y="11356"/>
                  <a:pt x="28830" y="10483"/>
                  <a:pt x="28830" y="9403"/>
                </a:cubicBezTo>
                <a:lnTo>
                  <a:pt x="28830" y="9054"/>
                </a:lnTo>
                <a:cubicBezTo>
                  <a:pt x="28830" y="7898"/>
                  <a:pt x="27815" y="6960"/>
                  <a:pt x="26562" y="6960"/>
                </a:cubicBezTo>
                <a:lnTo>
                  <a:pt x="24293" y="6960"/>
                </a:lnTo>
                <a:cubicBezTo>
                  <a:pt x="23540" y="6960"/>
                  <a:pt x="22929" y="6436"/>
                  <a:pt x="22929" y="5782"/>
                </a:cubicBezTo>
                <a:cubicBezTo>
                  <a:pt x="22929" y="5008"/>
                  <a:pt x="23660" y="4375"/>
                  <a:pt x="24543" y="4375"/>
                </a:cubicBezTo>
                <a:lnTo>
                  <a:pt x="31677" y="4375"/>
                </a:lnTo>
                <a:cubicBezTo>
                  <a:pt x="32986" y="4375"/>
                  <a:pt x="34055" y="3393"/>
                  <a:pt x="34055" y="2182"/>
                </a:cubicBezTo>
                <a:cubicBezTo>
                  <a:pt x="34055" y="982"/>
                  <a:pt x="32986" y="0"/>
                  <a:pt x="3167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2"/>
          <p:cNvSpPr/>
          <p:nvPr/>
        </p:nvSpPr>
        <p:spPr>
          <a:xfrm>
            <a:off x="327476" y="3415401"/>
            <a:ext cx="75000" cy="753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2"/>
          <p:cNvSpPr/>
          <p:nvPr/>
        </p:nvSpPr>
        <p:spPr>
          <a:xfrm>
            <a:off x="8687178" y="1129793"/>
            <a:ext cx="42600" cy="429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32"/>
          <p:cNvSpPr/>
          <p:nvPr/>
        </p:nvSpPr>
        <p:spPr>
          <a:xfrm>
            <a:off x="8806576" y="1243707"/>
            <a:ext cx="83700" cy="84600"/>
          </a:xfrm>
          <a:prstGeom prst="ellipse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32"/>
          <p:cNvSpPr/>
          <p:nvPr/>
        </p:nvSpPr>
        <p:spPr>
          <a:xfrm>
            <a:off x="485638" y="2849684"/>
            <a:ext cx="50400" cy="510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32"/>
          <p:cNvSpPr txBox="1"/>
          <p:nvPr/>
        </p:nvSpPr>
        <p:spPr>
          <a:xfrm flipH="1">
            <a:off x="659124" y="4748138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한국 미니멀리스트 스타일의 피치 데크</a:t>
            </a:r>
            <a:endParaRPr sz="11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2447411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2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>
                <a:latin typeface="+mj-ea"/>
                <a:ea typeface="+mj-ea"/>
              </a:rPr>
              <a:t>아이디어</a:t>
            </a:r>
            <a:r>
              <a:rPr lang="en-US" altLang="ko-KR" dirty="0" smtClean="0">
                <a:latin typeface="+mj-ea"/>
                <a:ea typeface="+mj-ea"/>
              </a:rPr>
              <a:t>(</a:t>
            </a:r>
            <a:r>
              <a:rPr lang="ko-KR" altLang="en-US" dirty="0" smtClean="0">
                <a:latin typeface="+mj-ea"/>
                <a:ea typeface="+mj-ea"/>
              </a:rPr>
              <a:t>사용한 모델</a:t>
            </a:r>
            <a:r>
              <a:rPr lang="en-US" altLang="ko-KR" dirty="0" smtClean="0">
                <a:latin typeface="+mj-ea"/>
                <a:ea typeface="+mj-ea"/>
              </a:rPr>
              <a:t>)</a:t>
            </a:r>
            <a:endParaRPr dirty="0">
              <a:latin typeface="+mj-ea"/>
              <a:ea typeface="+mj-ea"/>
            </a:endParaRPr>
          </a:p>
        </p:txBody>
      </p:sp>
      <p:sp>
        <p:nvSpPr>
          <p:cNvPr id="270" name="Google Shape;270;p32"/>
          <p:cNvSpPr txBox="1">
            <a:spLocks noGrp="1"/>
          </p:cNvSpPr>
          <p:nvPr>
            <p:ph type="body" idx="1"/>
          </p:nvPr>
        </p:nvSpPr>
        <p:spPr>
          <a:xfrm>
            <a:off x="720000" y="1035330"/>
            <a:ext cx="7704000" cy="359682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>
                <a:solidFill>
                  <a:schemeClr val="dk1"/>
                </a:solidFill>
                <a:latin typeface="+mj-ea"/>
                <a:ea typeface="+mj-ea"/>
              </a:rPr>
              <a:t> </a:t>
            </a:r>
            <a:endParaRPr lang="en-US" altLang="ko-KR" dirty="0" smtClean="0">
              <a:solidFill>
                <a:schemeClr val="dk1"/>
              </a:solidFill>
              <a:latin typeface="+mj-ea"/>
              <a:ea typeface="+mj-e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>
              <a:solidFill>
                <a:schemeClr val="dk1"/>
              </a:solidFill>
              <a:latin typeface="+mj-ea"/>
              <a:ea typeface="+mj-e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 smtClean="0">
              <a:solidFill>
                <a:schemeClr val="dk1"/>
              </a:solidFill>
              <a:latin typeface="+mj-ea"/>
              <a:ea typeface="+mj-e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>
              <a:solidFill>
                <a:schemeClr val="dk1"/>
              </a:solidFill>
              <a:latin typeface="+mj-ea"/>
              <a:ea typeface="+mj-ea"/>
            </a:endParaRPr>
          </a:p>
        </p:txBody>
      </p:sp>
      <p:sp>
        <p:nvSpPr>
          <p:cNvPr id="271" name="Google Shape;271;p32"/>
          <p:cNvSpPr/>
          <p:nvPr/>
        </p:nvSpPr>
        <p:spPr>
          <a:xfrm>
            <a:off x="8246290" y="802680"/>
            <a:ext cx="679875" cy="232650"/>
          </a:xfrm>
          <a:custGeom>
            <a:avLst/>
            <a:gdLst/>
            <a:ahLst/>
            <a:cxnLst/>
            <a:rect l="l" t="t" r="r" b="b"/>
            <a:pathLst>
              <a:path w="27195" h="9306" extrusionOk="0">
                <a:moveTo>
                  <a:pt x="5913" y="0"/>
                </a:moveTo>
                <a:cubicBezTo>
                  <a:pt x="4931" y="0"/>
                  <a:pt x="4135" y="753"/>
                  <a:pt x="4135" y="1670"/>
                </a:cubicBezTo>
                <a:lnTo>
                  <a:pt x="4135" y="1942"/>
                </a:lnTo>
                <a:cubicBezTo>
                  <a:pt x="4135" y="2913"/>
                  <a:pt x="4986" y="3709"/>
                  <a:pt x="6033" y="3709"/>
                </a:cubicBezTo>
                <a:lnTo>
                  <a:pt x="7833" y="3709"/>
                </a:lnTo>
                <a:cubicBezTo>
                  <a:pt x="8378" y="3709"/>
                  <a:pt x="8814" y="4102"/>
                  <a:pt x="8814" y="4571"/>
                </a:cubicBezTo>
                <a:cubicBezTo>
                  <a:pt x="8814" y="5149"/>
                  <a:pt x="8291" y="5618"/>
                  <a:pt x="7636" y="5618"/>
                </a:cubicBezTo>
                <a:lnTo>
                  <a:pt x="1976" y="5618"/>
                </a:lnTo>
                <a:cubicBezTo>
                  <a:pt x="885" y="5618"/>
                  <a:pt x="1" y="6447"/>
                  <a:pt x="1" y="7461"/>
                </a:cubicBezTo>
                <a:cubicBezTo>
                  <a:pt x="1" y="8476"/>
                  <a:pt x="885" y="9305"/>
                  <a:pt x="1976" y="9305"/>
                </a:cubicBezTo>
                <a:lnTo>
                  <a:pt x="24816" y="9305"/>
                </a:lnTo>
                <a:cubicBezTo>
                  <a:pt x="26125" y="9305"/>
                  <a:pt x="27194" y="8312"/>
                  <a:pt x="27194" y="7102"/>
                </a:cubicBezTo>
                <a:cubicBezTo>
                  <a:pt x="27194" y="5902"/>
                  <a:pt x="26158" y="4942"/>
                  <a:pt x="24882" y="4942"/>
                </a:cubicBezTo>
                <a:lnTo>
                  <a:pt x="19177" y="4942"/>
                </a:lnTo>
                <a:cubicBezTo>
                  <a:pt x="18926" y="4942"/>
                  <a:pt x="18718" y="5149"/>
                  <a:pt x="18718" y="5400"/>
                </a:cubicBezTo>
                <a:cubicBezTo>
                  <a:pt x="18718" y="5651"/>
                  <a:pt x="18926" y="5847"/>
                  <a:pt x="19177" y="5847"/>
                </a:cubicBezTo>
                <a:lnTo>
                  <a:pt x="24882" y="5847"/>
                </a:lnTo>
                <a:cubicBezTo>
                  <a:pt x="25645" y="5847"/>
                  <a:pt x="26278" y="6414"/>
                  <a:pt x="26278" y="7102"/>
                </a:cubicBezTo>
                <a:cubicBezTo>
                  <a:pt x="26278" y="7810"/>
                  <a:pt x="25624" y="8399"/>
                  <a:pt x="24816" y="8399"/>
                </a:cubicBezTo>
                <a:lnTo>
                  <a:pt x="1976" y="8399"/>
                </a:lnTo>
                <a:cubicBezTo>
                  <a:pt x="1387" y="8399"/>
                  <a:pt x="907" y="7974"/>
                  <a:pt x="907" y="7461"/>
                </a:cubicBezTo>
                <a:cubicBezTo>
                  <a:pt x="907" y="6949"/>
                  <a:pt x="1387" y="6535"/>
                  <a:pt x="1976" y="6535"/>
                </a:cubicBezTo>
                <a:lnTo>
                  <a:pt x="7636" y="6535"/>
                </a:lnTo>
                <a:cubicBezTo>
                  <a:pt x="8792" y="6535"/>
                  <a:pt x="9731" y="5651"/>
                  <a:pt x="9731" y="4571"/>
                </a:cubicBezTo>
                <a:cubicBezTo>
                  <a:pt x="9731" y="3600"/>
                  <a:pt x="8880" y="2804"/>
                  <a:pt x="7833" y="2804"/>
                </a:cubicBezTo>
                <a:lnTo>
                  <a:pt x="6033" y="2804"/>
                </a:lnTo>
                <a:cubicBezTo>
                  <a:pt x="5488" y="2804"/>
                  <a:pt x="5052" y="2411"/>
                  <a:pt x="5052" y="1942"/>
                </a:cubicBezTo>
                <a:lnTo>
                  <a:pt x="5052" y="1670"/>
                </a:lnTo>
                <a:cubicBezTo>
                  <a:pt x="5052" y="1255"/>
                  <a:pt x="5433" y="917"/>
                  <a:pt x="5913" y="917"/>
                </a:cubicBezTo>
                <a:lnTo>
                  <a:pt x="19537" y="917"/>
                </a:lnTo>
                <a:cubicBezTo>
                  <a:pt x="19787" y="917"/>
                  <a:pt x="19995" y="710"/>
                  <a:pt x="19995" y="459"/>
                </a:cubicBezTo>
                <a:cubicBezTo>
                  <a:pt x="19995" y="208"/>
                  <a:pt x="19787" y="0"/>
                  <a:pt x="1953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32"/>
          <p:cNvSpPr/>
          <p:nvPr/>
        </p:nvSpPr>
        <p:spPr>
          <a:xfrm>
            <a:off x="197753" y="3611718"/>
            <a:ext cx="851375" cy="283900"/>
          </a:xfrm>
          <a:custGeom>
            <a:avLst/>
            <a:gdLst/>
            <a:ahLst/>
            <a:cxnLst/>
            <a:rect l="l" t="t" r="r" b="b"/>
            <a:pathLst>
              <a:path w="34055" h="11356" extrusionOk="0">
                <a:moveTo>
                  <a:pt x="2880" y="0"/>
                </a:moveTo>
                <a:cubicBezTo>
                  <a:pt x="1288" y="0"/>
                  <a:pt x="1" y="1178"/>
                  <a:pt x="1" y="2640"/>
                </a:cubicBezTo>
                <a:cubicBezTo>
                  <a:pt x="1" y="4058"/>
                  <a:pt x="1256" y="5214"/>
                  <a:pt x="2805" y="5214"/>
                </a:cubicBezTo>
                <a:lnTo>
                  <a:pt x="9992" y="5214"/>
                </a:lnTo>
                <a:cubicBezTo>
                  <a:pt x="10244" y="5214"/>
                  <a:pt x="10450" y="5008"/>
                  <a:pt x="10450" y="4756"/>
                </a:cubicBezTo>
                <a:cubicBezTo>
                  <a:pt x="10450" y="4506"/>
                  <a:pt x="10244" y="4298"/>
                  <a:pt x="9992" y="4298"/>
                </a:cubicBezTo>
                <a:lnTo>
                  <a:pt x="2805" y="4298"/>
                </a:lnTo>
                <a:cubicBezTo>
                  <a:pt x="1757" y="4298"/>
                  <a:pt x="917" y="3556"/>
                  <a:pt x="917" y="2640"/>
                </a:cubicBezTo>
                <a:cubicBezTo>
                  <a:pt x="917" y="1692"/>
                  <a:pt x="1790" y="906"/>
                  <a:pt x="2880" y="906"/>
                </a:cubicBezTo>
                <a:lnTo>
                  <a:pt x="31677" y="906"/>
                </a:lnTo>
                <a:cubicBezTo>
                  <a:pt x="32484" y="906"/>
                  <a:pt x="33138" y="1484"/>
                  <a:pt x="33138" y="2182"/>
                </a:cubicBezTo>
                <a:cubicBezTo>
                  <a:pt x="33138" y="2891"/>
                  <a:pt x="32484" y="3459"/>
                  <a:pt x="31677" y="3459"/>
                </a:cubicBezTo>
                <a:lnTo>
                  <a:pt x="24543" y="3459"/>
                </a:lnTo>
                <a:cubicBezTo>
                  <a:pt x="23147" y="3459"/>
                  <a:pt x="22024" y="4494"/>
                  <a:pt x="22024" y="5782"/>
                </a:cubicBezTo>
                <a:cubicBezTo>
                  <a:pt x="22024" y="6938"/>
                  <a:pt x="23038" y="7876"/>
                  <a:pt x="24293" y="7876"/>
                </a:cubicBezTo>
                <a:lnTo>
                  <a:pt x="26562" y="7876"/>
                </a:lnTo>
                <a:cubicBezTo>
                  <a:pt x="27314" y="7876"/>
                  <a:pt x="27925" y="8411"/>
                  <a:pt x="27925" y="9054"/>
                </a:cubicBezTo>
                <a:lnTo>
                  <a:pt x="27925" y="9403"/>
                </a:lnTo>
                <a:cubicBezTo>
                  <a:pt x="27925" y="9981"/>
                  <a:pt x="27379" y="10450"/>
                  <a:pt x="26714" y="10450"/>
                </a:cubicBezTo>
                <a:lnTo>
                  <a:pt x="9534" y="10450"/>
                </a:lnTo>
                <a:cubicBezTo>
                  <a:pt x="9284" y="10450"/>
                  <a:pt x="9076" y="10646"/>
                  <a:pt x="9076" y="10898"/>
                </a:cubicBezTo>
                <a:cubicBezTo>
                  <a:pt x="9076" y="11148"/>
                  <a:pt x="9284" y="11356"/>
                  <a:pt x="9534" y="11356"/>
                </a:cubicBezTo>
                <a:lnTo>
                  <a:pt x="26714" y="11356"/>
                </a:lnTo>
                <a:cubicBezTo>
                  <a:pt x="27881" y="11356"/>
                  <a:pt x="28830" y="10483"/>
                  <a:pt x="28830" y="9403"/>
                </a:cubicBezTo>
                <a:lnTo>
                  <a:pt x="28830" y="9054"/>
                </a:lnTo>
                <a:cubicBezTo>
                  <a:pt x="28830" y="7898"/>
                  <a:pt x="27815" y="6960"/>
                  <a:pt x="26562" y="6960"/>
                </a:cubicBezTo>
                <a:lnTo>
                  <a:pt x="24293" y="6960"/>
                </a:lnTo>
                <a:cubicBezTo>
                  <a:pt x="23540" y="6960"/>
                  <a:pt x="22929" y="6436"/>
                  <a:pt x="22929" y="5782"/>
                </a:cubicBezTo>
                <a:cubicBezTo>
                  <a:pt x="22929" y="5008"/>
                  <a:pt x="23660" y="4375"/>
                  <a:pt x="24543" y="4375"/>
                </a:cubicBezTo>
                <a:lnTo>
                  <a:pt x="31677" y="4375"/>
                </a:lnTo>
                <a:cubicBezTo>
                  <a:pt x="32986" y="4375"/>
                  <a:pt x="34055" y="3393"/>
                  <a:pt x="34055" y="2182"/>
                </a:cubicBezTo>
                <a:cubicBezTo>
                  <a:pt x="34055" y="982"/>
                  <a:pt x="32986" y="0"/>
                  <a:pt x="3167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2"/>
          <p:cNvSpPr/>
          <p:nvPr/>
        </p:nvSpPr>
        <p:spPr>
          <a:xfrm>
            <a:off x="327476" y="3415401"/>
            <a:ext cx="75000" cy="753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2"/>
          <p:cNvSpPr/>
          <p:nvPr/>
        </p:nvSpPr>
        <p:spPr>
          <a:xfrm>
            <a:off x="8687178" y="1129793"/>
            <a:ext cx="42600" cy="429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32"/>
          <p:cNvSpPr/>
          <p:nvPr/>
        </p:nvSpPr>
        <p:spPr>
          <a:xfrm>
            <a:off x="8806576" y="1243707"/>
            <a:ext cx="83700" cy="84600"/>
          </a:xfrm>
          <a:prstGeom prst="ellipse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32"/>
          <p:cNvSpPr/>
          <p:nvPr/>
        </p:nvSpPr>
        <p:spPr>
          <a:xfrm>
            <a:off x="485638" y="2849684"/>
            <a:ext cx="50400" cy="510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32"/>
          <p:cNvSpPr txBox="1"/>
          <p:nvPr/>
        </p:nvSpPr>
        <p:spPr>
          <a:xfrm flipH="1">
            <a:off x="659124" y="4748138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한국 미니멀리스트 스타일의 피치 데크</a:t>
            </a:r>
            <a:endParaRPr sz="11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" name="대각선 방향의 모서리가 잘린 사각형 2"/>
          <p:cNvSpPr/>
          <p:nvPr/>
        </p:nvSpPr>
        <p:spPr>
          <a:xfrm>
            <a:off x="719999" y="1980204"/>
            <a:ext cx="1910557" cy="920480"/>
          </a:xfrm>
          <a:prstGeom prst="snip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 smtClean="0">
                <a:solidFill>
                  <a:schemeClr val="tx1"/>
                </a:solidFill>
              </a:rPr>
              <a:t>RESNET 50</a:t>
            </a:r>
            <a:endParaRPr lang="ko-KR" altLang="en-US" sz="2000" b="1" dirty="0">
              <a:solidFill>
                <a:schemeClr val="tx1"/>
              </a:solidFill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3360547" y="1980204"/>
            <a:ext cx="2166731" cy="9204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 smtClean="0">
                <a:solidFill>
                  <a:schemeClr val="tx1"/>
                </a:solidFill>
              </a:rPr>
              <a:t>EfficientNet-b5</a:t>
            </a:r>
            <a:endParaRPr lang="ko-KR" altLang="en-US" sz="2000" b="1" dirty="0">
              <a:solidFill>
                <a:schemeClr val="tx1"/>
              </a:solidFill>
            </a:endParaRPr>
          </a:p>
        </p:txBody>
      </p:sp>
      <p:sp>
        <p:nvSpPr>
          <p:cNvPr id="16" name="모서리가 둥근 직사각형 15"/>
          <p:cNvSpPr/>
          <p:nvPr/>
        </p:nvSpPr>
        <p:spPr>
          <a:xfrm>
            <a:off x="6257269" y="1954704"/>
            <a:ext cx="2166731" cy="9204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 smtClean="0">
                <a:solidFill>
                  <a:schemeClr val="tx1"/>
                </a:solidFill>
              </a:rPr>
              <a:t>EfficientNet-b4</a:t>
            </a:r>
            <a:endParaRPr lang="ko-KR" altLang="en-US" sz="20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949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2400" indent="0">
              <a:buNone/>
            </a:pPr>
            <a:r>
              <a:rPr lang="en-US" altLang="ko-KR" dirty="0" smtClean="0"/>
              <a:t> </a:t>
            </a:r>
            <a:r>
              <a:rPr lang="ko-KR" altLang="en-US" dirty="0" smtClean="0"/>
              <a:t>본 대회의 목적은 </a:t>
            </a:r>
            <a:r>
              <a:rPr lang="en-US" altLang="ko-KR" dirty="0" err="1" smtClean="0"/>
              <a:t>Finet-funing</a:t>
            </a:r>
            <a:r>
              <a:rPr lang="en-US" altLang="ko-KR" dirty="0" smtClean="0"/>
              <a:t> transfer learning</a:t>
            </a:r>
            <a:r>
              <a:rPr lang="ko-KR" altLang="en-US" dirty="0" smtClean="0"/>
              <a:t>이다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따라서 우리는 </a:t>
            </a:r>
            <a:r>
              <a:rPr lang="en-US" altLang="ko-KR" dirty="0" smtClean="0"/>
              <a:t>image classification model </a:t>
            </a:r>
            <a:r>
              <a:rPr lang="ko-KR" altLang="en-US" dirty="0" smtClean="0"/>
              <a:t>중 보편적이면서 최고의 성적</a:t>
            </a:r>
            <a:r>
              <a:rPr lang="en-US" altLang="ko-KR" dirty="0" smtClean="0"/>
              <a:t>(SOTA)</a:t>
            </a:r>
            <a:r>
              <a:rPr lang="ko-KR" altLang="en-US" dirty="0" smtClean="0"/>
              <a:t>을 가진 모델을 기준으로 선별했다</a:t>
            </a:r>
            <a:r>
              <a:rPr lang="en-US" altLang="ko-KR" dirty="0" smtClean="0"/>
              <a:t>. </a:t>
            </a:r>
          </a:p>
          <a:p>
            <a:pPr marL="152400" indent="0">
              <a:buNone/>
            </a:pPr>
            <a:endParaRPr lang="en-US" altLang="ko-KR" dirty="0" smtClean="0"/>
          </a:p>
          <a:p>
            <a:pPr marL="152400" indent="0">
              <a:buNone/>
            </a:pPr>
            <a:r>
              <a:rPr lang="ko-KR" altLang="en-US" dirty="0" smtClean="0"/>
              <a:t> 따라서 우리는 </a:t>
            </a:r>
            <a:r>
              <a:rPr lang="en-US" altLang="ko-KR" dirty="0" smtClean="0"/>
              <a:t>Resnet50</a:t>
            </a:r>
            <a:r>
              <a:rPr lang="ko-KR" altLang="en-US" dirty="0" smtClean="0"/>
              <a:t>과 </a:t>
            </a:r>
            <a:r>
              <a:rPr lang="en-US" altLang="ko-KR" dirty="0" smtClean="0"/>
              <a:t>EfficientNet-b4 </a:t>
            </a:r>
            <a:r>
              <a:rPr lang="ko-KR" altLang="en-US" dirty="0" smtClean="0"/>
              <a:t>그리고 </a:t>
            </a:r>
            <a:r>
              <a:rPr lang="en-US" altLang="ko-KR" dirty="0" smtClean="0"/>
              <a:t>EfficientNet-b5</a:t>
            </a:r>
            <a:r>
              <a:rPr lang="ko-KR" altLang="en-US" dirty="0" smtClean="0"/>
              <a:t>를 사용했다</a:t>
            </a:r>
            <a:r>
              <a:rPr lang="en-US" altLang="ko-KR" dirty="0" smtClean="0"/>
              <a:t>.</a:t>
            </a:r>
          </a:p>
          <a:p>
            <a:pPr marL="152400" indent="0">
              <a:buNone/>
            </a:pPr>
            <a:endParaRPr lang="en-US" altLang="ko-KR" dirty="0"/>
          </a:p>
          <a:p>
            <a:pPr marL="152400" indent="0">
              <a:buNone/>
            </a:pPr>
            <a:r>
              <a:rPr lang="en-US" altLang="ko-KR" dirty="0" smtClean="0"/>
              <a:t> Resnet50</a:t>
            </a:r>
            <a:r>
              <a:rPr lang="ko-KR" altLang="en-US" dirty="0" smtClean="0"/>
              <a:t>은 이미지 분류의 가장 보편적인 모델로써</a:t>
            </a:r>
            <a:r>
              <a:rPr lang="en-US" altLang="ko-KR" dirty="0" smtClean="0"/>
              <a:t>, </a:t>
            </a:r>
            <a:r>
              <a:rPr lang="ko-KR" altLang="en-US" dirty="0" smtClean="0"/>
              <a:t>과거 </a:t>
            </a:r>
            <a:r>
              <a:rPr lang="en-US" altLang="ko-KR" dirty="0" smtClean="0"/>
              <a:t>Resnet50</a:t>
            </a:r>
            <a:r>
              <a:rPr lang="ko-KR" altLang="en-US" dirty="0" smtClean="0"/>
              <a:t>을 통해 여러 </a:t>
            </a:r>
            <a:r>
              <a:rPr lang="en-US" altLang="ko-KR" dirty="0" smtClean="0"/>
              <a:t>image classification </a:t>
            </a:r>
            <a:r>
              <a:rPr lang="ko-KR" altLang="en-US" dirty="0" smtClean="0"/>
              <a:t>대회에서 우승한 성적이 있는 모델이기에 안정적이라 판단하여 이 모델을 선택했다</a:t>
            </a:r>
            <a:r>
              <a:rPr lang="en-US" altLang="ko-KR" dirty="0" smtClean="0"/>
              <a:t>. </a:t>
            </a:r>
          </a:p>
          <a:p>
            <a:pPr marL="152400" indent="0">
              <a:buNone/>
            </a:pPr>
            <a:endParaRPr lang="en-US" altLang="ko-KR" dirty="0" smtClean="0"/>
          </a:p>
          <a:p>
            <a:pPr marL="152400" indent="0">
              <a:buNone/>
            </a:pPr>
            <a:r>
              <a:rPr lang="en-US" altLang="ko-KR" dirty="0" smtClean="0"/>
              <a:t> </a:t>
            </a:r>
            <a:r>
              <a:rPr lang="en-US" altLang="ko-KR" dirty="0" err="1" smtClean="0"/>
              <a:t>EfficientNet</a:t>
            </a:r>
            <a:r>
              <a:rPr lang="ko-KR" altLang="en-US" dirty="0" smtClean="0"/>
              <a:t>은 </a:t>
            </a:r>
            <a:r>
              <a:rPr lang="en-US" altLang="ko-KR" dirty="0" smtClean="0"/>
              <a:t>Resnet50</a:t>
            </a:r>
            <a:r>
              <a:rPr lang="ko-KR" altLang="en-US" dirty="0"/>
              <a:t>에 비해 비교적 최근에 나온 모델로서</a:t>
            </a:r>
            <a:r>
              <a:rPr lang="en-US" altLang="ko-KR" dirty="0"/>
              <a:t>, </a:t>
            </a:r>
            <a:r>
              <a:rPr lang="ko-KR" altLang="en-US" dirty="0"/>
              <a:t>이 모델이 등장했을 당시 </a:t>
            </a:r>
            <a:r>
              <a:rPr lang="en-US" altLang="ko-KR" dirty="0"/>
              <a:t>SOTA</a:t>
            </a:r>
            <a:r>
              <a:rPr lang="ko-KR" altLang="en-US" dirty="0"/>
              <a:t>의 성능을 가지고 있을 뿐더러 </a:t>
            </a:r>
            <a:r>
              <a:rPr lang="en-US" altLang="ko-KR" dirty="0"/>
              <a:t>EfficientNet-b0</a:t>
            </a:r>
            <a:r>
              <a:rPr lang="ko-KR" altLang="en-US" dirty="0"/>
              <a:t>의 경우 </a:t>
            </a:r>
            <a:r>
              <a:rPr lang="en-US" altLang="ko-KR" dirty="0"/>
              <a:t>Resnet152</a:t>
            </a:r>
            <a:r>
              <a:rPr lang="ko-KR" altLang="en-US" dirty="0"/>
              <a:t>보다 더 가벼움에도 </a:t>
            </a:r>
            <a:endParaRPr lang="en-US" altLang="ko-KR" dirty="0" smtClean="0"/>
          </a:p>
          <a:p>
            <a:pPr marL="152400" indent="0">
              <a:buNone/>
            </a:pPr>
            <a:endParaRPr lang="en-US" altLang="ko-KR" dirty="0"/>
          </a:p>
          <a:p>
            <a:pPr marL="152400" indent="0">
              <a:buNone/>
            </a:pPr>
            <a:r>
              <a:rPr lang="en-US" altLang="ko-KR" dirty="0" smtClean="0"/>
              <a:t> </a:t>
            </a:r>
            <a:r>
              <a:rPr lang="ko-KR" altLang="en-US" dirty="0" smtClean="0"/>
              <a:t>우리는 본 대회에서 제공한 빅데이터를 기반으로 </a:t>
            </a:r>
            <a:r>
              <a:rPr lang="en-US" altLang="ko-KR" dirty="0" smtClean="0"/>
              <a:t>Overfitting</a:t>
            </a:r>
            <a:r>
              <a:rPr lang="ko-KR" altLang="en-US" dirty="0" smtClean="0"/>
              <a:t>과 </a:t>
            </a:r>
            <a:r>
              <a:rPr lang="en-US" altLang="ko-KR" dirty="0" err="1" smtClean="0"/>
              <a:t>Underfitting</a:t>
            </a:r>
            <a:r>
              <a:rPr lang="ko-KR" altLang="en-US" dirty="0" smtClean="0"/>
              <a:t>을 극복하기 위해 </a:t>
            </a:r>
            <a:r>
              <a:rPr lang="en-US" altLang="ko-KR" dirty="0" err="1" smtClean="0"/>
              <a:t>EfficientNet</a:t>
            </a:r>
            <a:r>
              <a:rPr lang="en-US" altLang="ko-KR" dirty="0" smtClean="0"/>
              <a:t> </a:t>
            </a:r>
            <a:r>
              <a:rPr lang="ko-KR" altLang="en-US" dirty="0" smtClean="0"/>
              <a:t>중에서 가장 적합하다고 판단되는 </a:t>
            </a:r>
            <a:r>
              <a:rPr lang="en-US" altLang="ko-KR" dirty="0" smtClean="0"/>
              <a:t>EfficientNet-b4</a:t>
            </a:r>
            <a:r>
              <a:rPr lang="ko-KR" altLang="en-US" dirty="0" smtClean="0"/>
              <a:t>와 </a:t>
            </a:r>
            <a:r>
              <a:rPr lang="en-US" altLang="ko-KR" dirty="0" smtClean="0"/>
              <a:t>EfficientNet-b5</a:t>
            </a:r>
            <a:r>
              <a:rPr lang="ko-KR" altLang="en-US" dirty="0" smtClean="0"/>
              <a:t>를 선택했다</a:t>
            </a:r>
            <a:r>
              <a:rPr lang="en-US" altLang="ko-KR" dirty="0" smtClean="0"/>
              <a:t>.</a:t>
            </a:r>
          </a:p>
          <a:p>
            <a:pPr marL="152400" indent="0">
              <a:buNone/>
            </a:pPr>
            <a:endParaRPr lang="en-US" altLang="ko-KR" dirty="0"/>
          </a:p>
          <a:p>
            <a:pPr marL="152400" indent="0">
              <a:buNone/>
            </a:pPr>
            <a:r>
              <a:rPr lang="en-US" altLang="ko-KR" dirty="0"/>
              <a:t> </a:t>
            </a:r>
            <a:r>
              <a:rPr lang="ko-KR" altLang="en-US" dirty="0"/>
              <a:t>또한 </a:t>
            </a:r>
            <a:r>
              <a:rPr lang="en-US" altLang="ko-KR" dirty="0"/>
              <a:t>Data augmentation </a:t>
            </a:r>
            <a:r>
              <a:rPr lang="ko-KR" altLang="en-US" dirty="0"/>
              <a:t>기법과 다양한 규제 기법을 통해 </a:t>
            </a:r>
            <a:r>
              <a:rPr lang="en-US" altLang="ko-KR" dirty="0"/>
              <a:t>Overfitting</a:t>
            </a:r>
            <a:r>
              <a:rPr lang="ko-KR" altLang="en-US" dirty="0"/>
              <a:t>을 제어했고</a:t>
            </a:r>
            <a:r>
              <a:rPr lang="en-US" altLang="ko-KR" dirty="0"/>
              <a:t>, </a:t>
            </a:r>
            <a:r>
              <a:rPr lang="ko-KR" altLang="en-US" dirty="0"/>
              <a:t>계층의 수정</a:t>
            </a:r>
            <a:r>
              <a:rPr lang="en-US" altLang="ko-KR" dirty="0"/>
              <a:t>(</a:t>
            </a:r>
            <a:r>
              <a:rPr lang="en-US" altLang="ko-KR" dirty="0" err="1"/>
              <a:t>SEBlock</a:t>
            </a:r>
            <a:r>
              <a:rPr lang="en-US" altLang="ko-KR" dirty="0"/>
              <a:t> </a:t>
            </a:r>
            <a:r>
              <a:rPr lang="ko-KR" altLang="en-US" dirty="0"/>
              <a:t>등</a:t>
            </a:r>
            <a:r>
              <a:rPr lang="en-US" altLang="ko-KR" dirty="0"/>
              <a:t>)</a:t>
            </a:r>
            <a:r>
              <a:rPr lang="ko-KR" altLang="en-US" dirty="0"/>
              <a:t>과 </a:t>
            </a:r>
            <a:r>
              <a:rPr lang="en-US" altLang="ko-KR" dirty="0"/>
              <a:t>Weight Gradient</a:t>
            </a:r>
            <a:r>
              <a:rPr lang="ko-KR" altLang="en-US" dirty="0"/>
              <a:t>의 </a:t>
            </a:r>
            <a:r>
              <a:rPr lang="en-US" altLang="ko-KR" dirty="0"/>
              <a:t>freeze</a:t>
            </a:r>
            <a:r>
              <a:rPr lang="ko-KR" altLang="en-US" dirty="0"/>
              <a:t>로 인한 </a:t>
            </a:r>
            <a:r>
              <a:rPr lang="en-US" altLang="ko-KR" dirty="0" err="1"/>
              <a:t>Underfitting</a:t>
            </a:r>
            <a:r>
              <a:rPr lang="ko-KR" altLang="en-US" dirty="0"/>
              <a:t>의 해결방안 등을 제시함으로써 더 나은 모델의 구축을 유도한다</a:t>
            </a:r>
            <a:r>
              <a:rPr lang="en-US" altLang="ko-KR" dirty="0"/>
              <a:t>.</a:t>
            </a:r>
          </a:p>
          <a:p>
            <a:pPr marL="152400" indent="0">
              <a:buNone/>
            </a:pPr>
            <a:endParaRPr lang="en-US" altLang="ko-KR" dirty="0" smtClean="0"/>
          </a:p>
          <a:p>
            <a:pPr marL="152400" indent="0">
              <a:buNone/>
            </a:pPr>
            <a:endParaRPr lang="en-US" altLang="ko-KR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+mj-ea"/>
                <a:ea typeface="+mj-ea"/>
              </a:rPr>
              <a:t>아이디어</a:t>
            </a:r>
            <a:r>
              <a:rPr lang="en-US" altLang="ko-KR" dirty="0" smtClean="0">
                <a:latin typeface="+mj-ea"/>
                <a:ea typeface="+mj-ea"/>
              </a:rPr>
              <a:t>(</a:t>
            </a:r>
            <a:r>
              <a:rPr lang="ko-KR" altLang="en-US" dirty="0" smtClean="0">
                <a:latin typeface="+mj-ea"/>
                <a:ea typeface="+mj-ea"/>
              </a:rPr>
              <a:t>개요</a:t>
            </a:r>
            <a:r>
              <a:rPr lang="en-US" altLang="ko-KR" dirty="0" smtClean="0">
                <a:latin typeface="+mj-ea"/>
                <a:ea typeface="+mj-ea"/>
              </a:rPr>
              <a:t>)</a:t>
            </a:r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675797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idx="1"/>
          </p:nvPr>
        </p:nvSpPr>
        <p:spPr>
          <a:xfrm>
            <a:off x="516835" y="1215753"/>
            <a:ext cx="4706765" cy="3283361"/>
          </a:xfrm>
        </p:spPr>
        <p:txBody>
          <a:bodyPr/>
          <a:lstStyle/>
          <a:p>
            <a:pPr marL="152400" indent="0">
              <a:buNone/>
            </a:pPr>
            <a:r>
              <a:rPr lang="en-US" altLang="ko-KR" dirty="0" smtClean="0"/>
              <a:t> ResNet50</a:t>
            </a:r>
            <a:r>
              <a:rPr lang="ko-KR" altLang="en-US" dirty="0" smtClean="0"/>
              <a:t>을 사용했을 당시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우리는 </a:t>
            </a:r>
            <a:r>
              <a:rPr lang="en-US" altLang="ko-KR" dirty="0" err="1" smtClean="0"/>
              <a:t>Underfitting</a:t>
            </a:r>
            <a:r>
              <a:rPr lang="ko-KR" altLang="en-US" dirty="0" smtClean="0"/>
              <a:t>에 대한 문제에 직면하게 되었다</a:t>
            </a:r>
            <a:r>
              <a:rPr lang="en-US" altLang="ko-KR" dirty="0" smtClean="0"/>
              <a:t>.</a:t>
            </a:r>
          </a:p>
          <a:p>
            <a:pPr marL="152400" indent="0">
              <a:buNone/>
            </a:pPr>
            <a:r>
              <a:rPr lang="en-US" altLang="ko-KR" dirty="0"/>
              <a:t> </a:t>
            </a:r>
            <a:r>
              <a:rPr lang="ko-KR" altLang="en-US" dirty="0" smtClean="0"/>
              <a:t>학습시킬 </a:t>
            </a:r>
            <a:r>
              <a:rPr lang="ko-KR" altLang="en-US" dirty="0" err="1" smtClean="0"/>
              <a:t>데이터양에</a:t>
            </a:r>
            <a:r>
              <a:rPr lang="ko-KR" altLang="en-US" dirty="0" smtClean="0"/>
              <a:t> 비해 비교적 가볍고 얕은 모델이기 때문이다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그래서 우리는 이 문제를 극복하고자 모델의 층을 더 깊게 만들었다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이는 </a:t>
            </a:r>
            <a:r>
              <a:rPr lang="en-US" altLang="ko-KR" dirty="0" smtClean="0"/>
              <a:t>Linear</a:t>
            </a:r>
            <a:r>
              <a:rPr lang="ko-KR" altLang="en-US" dirty="0" smtClean="0"/>
              <a:t>을 추가시킨 것이다</a:t>
            </a:r>
            <a:r>
              <a:rPr lang="en-US" altLang="ko-KR" dirty="0" smtClean="0"/>
              <a:t>.</a:t>
            </a:r>
          </a:p>
          <a:p>
            <a:pPr marL="152400" indent="0">
              <a:buNone/>
            </a:pPr>
            <a:r>
              <a:rPr lang="en-US" altLang="ko-KR" dirty="0"/>
              <a:t> </a:t>
            </a:r>
            <a:r>
              <a:rPr lang="en-US" altLang="ko-KR" dirty="0" smtClean="0"/>
              <a:t>Linear</a:t>
            </a:r>
            <a:r>
              <a:rPr lang="ko-KR" altLang="en-US" dirty="0" smtClean="0"/>
              <a:t>를 추가할 때 주의할 점은 </a:t>
            </a:r>
            <a:r>
              <a:rPr lang="en-US" altLang="ko-KR" dirty="0" smtClean="0"/>
              <a:t>Overfitting</a:t>
            </a:r>
            <a:r>
              <a:rPr lang="ko-KR" altLang="en-US" dirty="0" smtClean="0"/>
              <a:t>이 잘 일어난다는 것이다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를 통해 미세 조정을 함으로써 안정적인 학습을 할</a:t>
            </a:r>
            <a:endParaRPr lang="en-US" altLang="ko-KR" dirty="0"/>
          </a:p>
          <a:p>
            <a:pPr marL="152400" indent="0">
              <a:buNone/>
            </a:pPr>
            <a:r>
              <a:rPr lang="en-US" altLang="ko-KR" dirty="0"/>
              <a:t> </a:t>
            </a:r>
            <a:r>
              <a:rPr lang="ko-KR" altLang="en-US" dirty="0"/>
              <a:t>따라서 우리는 이를 해결하기 위해 </a:t>
            </a:r>
            <a:r>
              <a:rPr lang="en-US" altLang="ko-KR" dirty="0"/>
              <a:t>Dropout</a:t>
            </a:r>
            <a:r>
              <a:rPr lang="ko-KR" altLang="en-US" dirty="0"/>
              <a:t> </a:t>
            </a:r>
            <a:r>
              <a:rPr lang="ko-KR" altLang="en-US" dirty="0" err="1"/>
              <a:t>규제기법을</a:t>
            </a:r>
            <a:r>
              <a:rPr lang="ko-KR" altLang="en-US" dirty="0"/>
              <a:t> 사용했고</a:t>
            </a:r>
            <a:r>
              <a:rPr lang="en-US" altLang="ko-KR" dirty="0"/>
              <a:t>, </a:t>
            </a:r>
            <a:r>
              <a:rPr lang="ko-KR" altLang="en-US" dirty="0"/>
              <a:t>우리는 </a:t>
            </a:r>
            <a:r>
              <a:rPr lang="en-US" altLang="ko-KR" dirty="0" err="1"/>
              <a:t>Underfitting</a:t>
            </a:r>
            <a:r>
              <a:rPr lang="ko-KR" altLang="en-US" dirty="0"/>
              <a:t>과 </a:t>
            </a:r>
            <a:r>
              <a:rPr lang="en-US" altLang="ko-KR" dirty="0"/>
              <a:t>Overfitting</a:t>
            </a:r>
            <a:r>
              <a:rPr lang="ko-KR" altLang="en-US" dirty="0"/>
              <a:t>을 극복할 수 있었다</a:t>
            </a:r>
            <a:r>
              <a:rPr lang="en-US" altLang="ko-KR" dirty="0"/>
              <a:t>.</a:t>
            </a:r>
          </a:p>
          <a:p>
            <a:pPr marL="152400" indent="0">
              <a:buNone/>
            </a:pPr>
            <a:r>
              <a:rPr lang="en-US" altLang="ko-KR" dirty="0"/>
              <a:t> </a:t>
            </a:r>
            <a:r>
              <a:rPr lang="ko-KR" altLang="en-US" dirty="0"/>
              <a:t>또한 기존에 </a:t>
            </a:r>
            <a:r>
              <a:rPr lang="en-US" altLang="ko-KR" dirty="0"/>
              <a:t>Resnet50</a:t>
            </a:r>
            <a:r>
              <a:rPr lang="ko-KR" altLang="en-US" dirty="0"/>
              <a:t>을 </a:t>
            </a:r>
            <a:r>
              <a:rPr lang="en-US" altLang="ko-KR" dirty="0" err="1"/>
              <a:t>CosineAnnealingLR</a:t>
            </a:r>
            <a:r>
              <a:rPr lang="ko-KR" altLang="en-US" dirty="0"/>
              <a:t>을 사용해서 최소의 </a:t>
            </a:r>
            <a:r>
              <a:rPr lang="en-US" altLang="ko-KR" dirty="0"/>
              <a:t>LOSS </a:t>
            </a:r>
            <a:r>
              <a:rPr lang="ko-KR" altLang="en-US" dirty="0"/>
              <a:t>값을 가져오는 모델을 저장한 뒤 이를 </a:t>
            </a:r>
            <a:r>
              <a:rPr lang="en-US" altLang="ko-KR" dirty="0" err="1"/>
              <a:t>CosineAnnealingWarmRestarts</a:t>
            </a:r>
            <a:r>
              <a:rPr lang="ko-KR" altLang="en-US" dirty="0" smtClean="0"/>
              <a:t> 수 있었다</a:t>
            </a:r>
            <a:r>
              <a:rPr lang="en-US" altLang="ko-KR" dirty="0" smtClean="0"/>
              <a:t>.</a:t>
            </a:r>
          </a:p>
          <a:p>
            <a:pPr marL="152400" indent="0">
              <a:buNone/>
            </a:pPr>
            <a:r>
              <a:rPr lang="en-US" altLang="ko-KR" dirty="0"/>
              <a:t> </a:t>
            </a:r>
            <a:r>
              <a:rPr lang="ko-KR" altLang="en-US" dirty="0" smtClean="0"/>
              <a:t>단점으로는 기존에 모델에 계층 수를 늘려 </a:t>
            </a:r>
            <a:r>
              <a:rPr lang="ko-KR" altLang="en-US" dirty="0" err="1" smtClean="0"/>
              <a:t>학습시킴으로서</a:t>
            </a:r>
            <a:r>
              <a:rPr lang="ko-KR" altLang="en-US" dirty="0" smtClean="0"/>
              <a:t> 현저히 느려진 학습 속도와 하드웨어의 제한으로 인해 자원이 비효율적으로 소모된다는 점이다</a:t>
            </a:r>
            <a:r>
              <a:rPr lang="en-US" altLang="ko-KR" dirty="0" smtClean="0"/>
              <a:t>.</a:t>
            </a:r>
          </a:p>
          <a:p>
            <a:pPr marL="152400" indent="0">
              <a:buNone/>
            </a:pPr>
            <a:r>
              <a:rPr lang="en-US" altLang="ko-KR" dirty="0"/>
              <a:t> </a:t>
            </a:r>
            <a:r>
              <a:rPr lang="ko-KR" altLang="en-US" dirty="0" smtClean="0"/>
              <a:t>우리는 이를 극복하기 위해 더 가볍고 빠른 모델을 찾았고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그 모델이 </a:t>
            </a:r>
            <a:r>
              <a:rPr lang="en-US" altLang="ko-KR" dirty="0" err="1" smtClean="0"/>
              <a:t>EfficientNet</a:t>
            </a:r>
            <a:r>
              <a:rPr lang="ko-KR" altLang="en-US" dirty="0" smtClean="0"/>
              <a:t>이다</a:t>
            </a:r>
            <a:r>
              <a:rPr lang="en-US" altLang="ko-KR" dirty="0" smtClean="0"/>
              <a:t>.</a:t>
            </a: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latin typeface="+mj-ea"/>
                <a:ea typeface="+mj-ea"/>
              </a:rPr>
              <a:t>ResNet50(</a:t>
            </a:r>
            <a:r>
              <a:rPr lang="ko-KR" altLang="en-US" dirty="0" smtClean="0">
                <a:latin typeface="+mj-ea"/>
                <a:ea typeface="+mj-ea"/>
              </a:rPr>
              <a:t>성능 결과</a:t>
            </a:r>
            <a:r>
              <a:rPr lang="en-US" altLang="ko-KR" dirty="0" smtClean="0">
                <a:latin typeface="+mj-ea"/>
                <a:ea typeface="+mj-ea"/>
              </a:rPr>
              <a:t>)</a:t>
            </a:r>
            <a:endParaRPr lang="ko-KR" altLang="en-US" dirty="0">
              <a:latin typeface="+mj-ea"/>
              <a:ea typeface="+mj-ea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6277" y="1215753"/>
            <a:ext cx="2997235" cy="3283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694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idx="1"/>
          </p:nvPr>
        </p:nvSpPr>
        <p:spPr>
          <a:xfrm>
            <a:off x="143530" y="1338469"/>
            <a:ext cx="4561755" cy="3061252"/>
          </a:xfrm>
        </p:spPr>
        <p:txBody>
          <a:bodyPr/>
          <a:lstStyle/>
          <a:p>
            <a:pPr marL="152400" indent="0">
              <a:buNone/>
            </a:pPr>
            <a:r>
              <a:rPr lang="en-US" altLang="ko-KR" dirty="0" smtClean="0"/>
              <a:t> </a:t>
            </a:r>
            <a:r>
              <a:rPr lang="ko-KR" altLang="en-US" dirty="0" smtClean="0"/>
              <a:t>우리가 </a:t>
            </a:r>
            <a:r>
              <a:rPr lang="en-US" altLang="ko-KR" dirty="0" smtClean="0"/>
              <a:t>EfficientNet-b5</a:t>
            </a:r>
            <a:r>
              <a:rPr lang="ko-KR" altLang="en-US" dirty="0" smtClean="0"/>
              <a:t>를 사용함으로써 당면했던 문제는 너무나 명확 했었다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그 문제는 너무 깊은 층 때문에 학습 속도가 너무 늦는다는 점과 학습 속도에 비해 그다지 좋지 않은 성능 때문이었다</a:t>
            </a:r>
            <a:r>
              <a:rPr lang="en-US" altLang="ko-KR" dirty="0" smtClean="0"/>
              <a:t>. EfficientNet-b5</a:t>
            </a:r>
            <a:r>
              <a:rPr lang="ko-KR" altLang="en-US" dirty="0" smtClean="0"/>
              <a:t>는 현재 우리가 사용할 수 있는 자원의 최대 모델이었다</a:t>
            </a:r>
            <a:r>
              <a:rPr lang="en-US" altLang="ko-KR" dirty="0" smtClean="0"/>
              <a:t>.</a:t>
            </a:r>
          </a:p>
          <a:p>
            <a:pPr marL="152400" indent="0">
              <a:buNone/>
            </a:pPr>
            <a:r>
              <a:rPr lang="en-US" altLang="ko-KR" dirty="0"/>
              <a:t> </a:t>
            </a:r>
            <a:r>
              <a:rPr lang="ko-KR" altLang="en-US" dirty="0" smtClean="0"/>
              <a:t>우리는 몇 백 만장이 넘는 데이터를 학습시키는 과제를 해결하기 위해 더 깊은 모델을 사용하고자 하였다</a:t>
            </a:r>
            <a:r>
              <a:rPr lang="en-US" altLang="ko-KR" dirty="0" smtClean="0"/>
              <a:t>.</a:t>
            </a:r>
          </a:p>
          <a:p>
            <a:pPr marL="152400" indent="0">
              <a:buNone/>
            </a:pPr>
            <a:r>
              <a:rPr lang="en-US" altLang="ko-KR" dirty="0"/>
              <a:t> </a:t>
            </a:r>
            <a:r>
              <a:rPr lang="ko-KR" altLang="en-US" dirty="0" smtClean="0"/>
              <a:t>그래서 우리가 최고의 모델을 전이 학습 함으로서 최대의 성능을 가져오고자 했지만 우리의 기대에 못 미치는 결과를 가져왔다</a:t>
            </a:r>
            <a:r>
              <a:rPr lang="en-US" altLang="ko-KR" dirty="0" smtClean="0"/>
              <a:t>.</a:t>
            </a:r>
          </a:p>
          <a:p>
            <a:pPr marL="152400" indent="0">
              <a:buNone/>
            </a:pPr>
            <a:r>
              <a:rPr lang="en-US" altLang="ko-KR" dirty="0" smtClean="0"/>
              <a:t> </a:t>
            </a:r>
            <a:r>
              <a:rPr lang="ko-KR" altLang="en-US" dirty="0" smtClean="0"/>
              <a:t>정해진 기간이 있고 그 한계가 명확 했기에 우리는 이 모델을 멈추고 새로운 모델을 찾았다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그 모델은 한 단계 아래 모델인 </a:t>
            </a:r>
            <a:r>
              <a:rPr lang="en-US" altLang="ko-KR" dirty="0" smtClean="0"/>
              <a:t>EfficientNet-b4</a:t>
            </a:r>
            <a:r>
              <a:rPr lang="ko-KR" altLang="en-US" dirty="0" smtClean="0"/>
              <a:t>이다</a:t>
            </a:r>
            <a:r>
              <a:rPr lang="en-US" altLang="ko-KR" dirty="0" smtClean="0"/>
              <a:t>.</a:t>
            </a: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latin typeface="+mj-ea"/>
                <a:ea typeface="+mj-ea"/>
              </a:rPr>
              <a:t>EfficientNet-b5</a:t>
            </a:r>
            <a:r>
              <a:rPr lang="en-US" altLang="ko-KR" dirty="0">
                <a:latin typeface="+mj-ea"/>
              </a:rPr>
              <a:t>(</a:t>
            </a:r>
            <a:r>
              <a:rPr lang="ko-KR" altLang="en-US" dirty="0">
                <a:latin typeface="+mj-ea"/>
              </a:rPr>
              <a:t>성능 결과</a:t>
            </a:r>
            <a:r>
              <a:rPr lang="en-US" altLang="ko-KR" dirty="0">
                <a:latin typeface="+mj-ea"/>
              </a:rPr>
              <a:t>)</a:t>
            </a:r>
            <a:endParaRPr lang="ko-KR" altLang="en-US" dirty="0">
              <a:latin typeface="+mj-ea"/>
              <a:ea typeface="+mj-ea"/>
            </a:endParaRPr>
          </a:p>
        </p:txBody>
      </p:sp>
      <p:pic>
        <p:nvPicPr>
          <p:cNvPr id="1026" name="Picture 2" descr="Image Classification with EfficientNet: Better performance with  computational efficiency | by Anand Borad | Mediu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5285" y="1338469"/>
            <a:ext cx="3882124" cy="2317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9738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idx="1"/>
          </p:nvPr>
        </p:nvSpPr>
        <p:spPr>
          <a:xfrm>
            <a:off x="57391" y="1855303"/>
            <a:ext cx="4561755" cy="3061252"/>
          </a:xfrm>
        </p:spPr>
        <p:txBody>
          <a:bodyPr/>
          <a:lstStyle/>
          <a:p>
            <a:pPr marL="152400" indent="0">
              <a:buNone/>
            </a:pPr>
            <a:r>
              <a:rPr lang="en-US" altLang="ko-KR" dirty="0" smtClean="0"/>
              <a:t>EfficientNet-b4</a:t>
            </a:r>
            <a:r>
              <a:rPr lang="ko-KR" altLang="en-US" dirty="0" smtClean="0"/>
              <a:t>모델에 약초</a:t>
            </a:r>
            <a:r>
              <a:rPr lang="en-US" altLang="ko-KR" dirty="0" smtClean="0"/>
              <a:t>/</a:t>
            </a:r>
            <a:r>
              <a:rPr lang="ko-KR" altLang="en-US" dirty="0" smtClean="0"/>
              <a:t>독초 학습을 진행했다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그리고 결과로 나온 </a:t>
            </a:r>
            <a:r>
              <a:rPr lang="en-US" altLang="ko-KR" dirty="0" smtClean="0"/>
              <a:t>model</a:t>
            </a:r>
            <a:r>
              <a:rPr lang="ko-KR" altLang="en-US" dirty="0" smtClean="0"/>
              <a:t>들 중 가장 낮은 </a:t>
            </a:r>
            <a:r>
              <a:rPr lang="en-US" altLang="ko-KR" dirty="0" smtClean="0"/>
              <a:t>loss</a:t>
            </a:r>
            <a:r>
              <a:rPr lang="ko-KR" altLang="en-US" dirty="0" smtClean="0"/>
              <a:t>의 </a:t>
            </a:r>
            <a:r>
              <a:rPr lang="en-US" altLang="ko-KR" dirty="0" smtClean="0"/>
              <a:t>model</a:t>
            </a:r>
            <a:r>
              <a:rPr lang="ko-KR" altLang="en-US" dirty="0" smtClean="0"/>
              <a:t>을 선택했다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그 뒤 최고의 </a:t>
            </a:r>
            <a:r>
              <a:rPr lang="en-US" altLang="ko-KR" dirty="0" smtClean="0"/>
              <a:t>model</a:t>
            </a:r>
            <a:r>
              <a:rPr lang="ko-KR" altLang="en-US" dirty="0" smtClean="0"/>
              <a:t>을 만들기 위해 </a:t>
            </a:r>
            <a:r>
              <a:rPr lang="en-US" altLang="ko-KR" dirty="0" smtClean="0"/>
              <a:t>FC layer</a:t>
            </a:r>
            <a:r>
              <a:rPr lang="ko-KR" altLang="en-US" dirty="0" smtClean="0"/>
              <a:t>를 </a:t>
            </a:r>
            <a:r>
              <a:rPr lang="en-US" altLang="ko-KR" dirty="0" smtClean="0"/>
              <a:t>fine-tuning </a:t>
            </a:r>
            <a:r>
              <a:rPr lang="ko-KR" altLang="en-US" dirty="0" smtClean="0"/>
              <a:t>하고자 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하지만 예상과는 다르게 완전한 </a:t>
            </a:r>
            <a:r>
              <a:rPr lang="en-US" altLang="ko-KR" dirty="0" err="1" smtClean="0"/>
              <a:t>underfitting</a:t>
            </a:r>
            <a:r>
              <a:rPr lang="ko-KR" altLang="en-US" dirty="0" smtClean="0"/>
              <a:t>이 발생하였다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이러한 결과가 나온 원인으로는 깊지 않았던 </a:t>
            </a:r>
            <a:r>
              <a:rPr lang="en-US" altLang="ko-KR" dirty="0" smtClean="0"/>
              <a:t>FC-layer</a:t>
            </a:r>
            <a:r>
              <a:rPr lang="ko-KR" altLang="en-US" dirty="0" smtClean="0"/>
              <a:t>로 인해 훈련이 제대로 이뤄지지 않았던 것으로 추정된다</a:t>
            </a:r>
            <a:r>
              <a:rPr lang="en-US" altLang="ko-KR" dirty="0" smtClean="0"/>
              <a:t>.</a:t>
            </a:r>
          </a:p>
          <a:p>
            <a:pPr marL="152400" indent="0">
              <a:buNone/>
            </a:pPr>
            <a:r>
              <a:rPr lang="en-US" altLang="ko-KR" dirty="0"/>
              <a:t> </a:t>
            </a:r>
            <a:r>
              <a:rPr lang="ko-KR" altLang="en-US" dirty="0" smtClean="0"/>
              <a:t>이를 해결하고자 </a:t>
            </a:r>
            <a:r>
              <a:rPr lang="en-US" altLang="ko-KR" dirty="0" smtClean="0"/>
              <a:t>FC-layer</a:t>
            </a:r>
            <a:r>
              <a:rPr lang="ko-KR" altLang="en-US" dirty="0" smtClean="0"/>
              <a:t>를 더 깊게 만들 수 있지만 이는 </a:t>
            </a:r>
            <a:r>
              <a:rPr lang="en-US" altLang="ko-KR" dirty="0" smtClean="0"/>
              <a:t>overfitting</a:t>
            </a:r>
            <a:r>
              <a:rPr lang="ko-KR" altLang="en-US" dirty="0" smtClean="0"/>
              <a:t>을 발생시킬 수 있다고 생각했다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그 결과 </a:t>
            </a:r>
            <a:r>
              <a:rPr lang="en-US" altLang="ko-KR" dirty="0" smtClean="0"/>
              <a:t>FC-layer</a:t>
            </a:r>
            <a:r>
              <a:rPr lang="ko-KR" altLang="en-US" dirty="0" smtClean="0"/>
              <a:t>에서의 향상을 위해 기존의 </a:t>
            </a:r>
            <a:r>
              <a:rPr lang="en-US" altLang="ko-KR" dirty="0" smtClean="0"/>
              <a:t>model</a:t>
            </a:r>
            <a:r>
              <a:rPr lang="ko-KR" altLang="en-US" dirty="0" smtClean="0"/>
              <a:t>에서 나온 </a:t>
            </a:r>
            <a:r>
              <a:rPr lang="en-US" altLang="ko-KR" dirty="0" smtClean="0"/>
              <a:t>feature</a:t>
            </a:r>
            <a:r>
              <a:rPr lang="ko-KR" altLang="en-US" dirty="0" smtClean="0"/>
              <a:t>들의 중요도에 초점을 두어 </a:t>
            </a:r>
            <a:r>
              <a:rPr lang="en-US" altLang="ko-KR" dirty="0" smtClean="0"/>
              <a:t>feature map</a:t>
            </a:r>
            <a:r>
              <a:rPr lang="ko-KR" altLang="en-US" dirty="0" smtClean="0"/>
              <a:t>의 정보가 더 올바르게 나오도록 </a:t>
            </a:r>
            <a:r>
              <a:rPr lang="en-US" altLang="ko-KR" dirty="0" err="1" smtClean="0"/>
              <a:t>Seblock</a:t>
            </a:r>
            <a:r>
              <a:rPr lang="ko-KR" altLang="en-US" dirty="0" smtClean="0"/>
              <a:t>을 사용하기로 했고</a:t>
            </a:r>
            <a:r>
              <a:rPr lang="en-US" altLang="ko-KR" dirty="0" smtClean="0"/>
              <a:t>,</a:t>
            </a:r>
            <a:r>
              <a:rPr lang="ko-KR" altLang="en-US" dirty="0" smtClean="0"/>
              <a:t> 그 결과를 </a:t>
            </a:r>
            <a:r>
              <a:rPr lang="en-US" altLang="ko-KR" dirty="0" smtClean="0"/>
              <a:t>FC-layer</a:t>
            </a:r>
            <a:r>
              <a:rPr lang="ko-KR" altLang="en-US" dirty="0" smtClean="0"/>
              <a:t>에서</a:t>
            </a:r>
            <a:r>
              <a:rPr lang="en-US" altLang="ko-KR" dirty="0"/>
              <a:t> </a:t>
            </a:r>
            <a:r>
              <a:rPr lang="en-US" altLang="ko-KR" dirty="0" smtClean="0"/>
              <a:t>classification</a:t>
            </a:r>
            <a:r>
              <a:rPr lang="ko-KR" altLang="en-US" dirty="0" smtClean="0"/>
              <a:t>하게 하는 아이디어를 생각하게 되었다</a:t>
            </a:r>
            <a:r>
              <a:rPr lang="en-US" altLang="ko-KR" dirty="0" smtClean="0"/>
              <a:t>..</a:t>
            </a:r>
          </a:p>
          <a:p>
            <a:pPr marL="152400" indent="0">
              <a:buNone/>
            </a:pPr>
            <a:r>
              <a:rPr lang="en-US" altLang="ko-KR" dirty="0"/>
              <a:t> </a:t>
            </a:r>
            <a:endParaRPr lang="en-US" altLang="ko-KR" dirty="0" smtClean="0"/>
          </a:p>
          <a:p>
            <a:pPr marL="152400" indent="0">
              <a:buNone/>
            </a:pPr>
            <a:endParaRPr lang="en-US" altLang="ko-KR" dirty="0" smtClean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767146" y="817696"/>
            <a:ext cx="7704000" cy="478200"/>
          </a:xfrm>
        </p:spPr>
        <p:txBody>
          <a:bodyPr/>
          <a:lstStyle/>
          <a:p>
            <a:r>
              <a:rPr lang="en-US" altLang="ko-KR" dirty="0" smtClean="0">
                <a:latin typeface="+mj-ea"/>
                <a:ea typeface="+mj-ea"/>
              </a:rPr>
              <a:t>EfficientNet-b4 </a:t>
            </a:r>
            <a:r>
              <a:rPr lang="en-US" altLang="ko-KR" dirty="0" smtClean="0">
                <a:latin typeface="+mj-ea"/>
              </a:rPr>
              <a:t>(</a:t>
            </a:r>
            <a:r>
              <a:rPr lang="en-US" altLang="ko-KR" dirty="0">
                <a:latin typeface="+mj-ea"/>
              </a:rPr>
              <a:t>Freeze FC-layer</a:t>
            </a:r>
            <a:r>
              <a:rPr lang="en-US" altLang="ko-KR" dirty="0" smtClean="0">
                <a:latin typeface="+mj-ea"/>
              </a:rPr>
              <a:t>)</a:t>
            </a:r>
            <a:r>
              <a:rPr lang="en-US" altLang="ko-KR" dirty="0">
                <a:latin typeface="+mj-ea"/>
              </a:rPr>
              <a:t> (</a:t>
            </a:r>
            <a:r>
              <a:rPr lang="ko-KR" altLang="en-US" dirty="0">
                <a:latin typeface="+mj-ea"/>
              </a:rPr>
              <a:t>성능 결과</a:t>
            </a:r>
            <a:r>
              <a:rPr lang="en-US" altLang="ko-KR" dirty="0">
                <a:latin typeface="+mj-ea"/>
              </a:rPr>
              <a:t>)</a:t>
            </a:r>
            <a:endParaRPr lang="ko-KR" altLang="en-US" dirty="0">
              <a:latin typeface="+mj-ea"/>
              <a:ea typeface="+mj-ea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5285" y="1411691"/>
            <a:ext cx="4376748" cy="3184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559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idx="1"/>
          </p:nvPr>
        </p:nvSpPr>
        <p:spPr>
          <a:xfrm>
            <a:off x="266186" y="1700161"/>
            <a:ext cx="4561755" cy="3061252"/>
          </a:xfrm>
        </p:spPr>
        <p:txBody>
          <a:bodyPr/>
          <a:lstStyle/>
          <a:p>
            <a:pPr marL="152400" indent="0">
              <a:buNone/>
            </a:pPr>
            <a:r>
              <a:rPr lang="en-US" altLang="ko-KR" dirty="0" smtClean="0"/>
              <a:t> </a:t>
            </a:r>
            <a:r>
              <a:rPr lang="ko-KR" altLang="en-US" dirty="0" smtClean="0"/>
              <a:t>결론부터 말하지만 이 모델을 통해 최고의 성능을 냈다</a:t>
            </a:r>
            <a:r>
              <a:rPr lang="en-US" altLang="ko-KR" dirty="0" smtClean="0"/>
              <a:t>. </a:t>
            </a:r>
            <a:r>
              <a:rPr lang="en-US" altLang="ko-KR" dirty="0" err="1" smtClean="0"/>
              <a:t>Seblock</a:t>
            </a:r>
            <a:r>
              <a:rPr lang="ko-KR" altLang="en-US" dirty="0" smtClean="0"/>
              <a:t>을 더했기 때문에 기존에 학습된 </a:t>
            </a:r>
            <a:r>
              <a:rPr lang="en-US" altLang="ko-KR" dirty="0" smtClean="0"/>
              <a:t>parameter</a:t>
            </a:r>
            <a:r>
              <a:rPr lang="ko-KR" altLang="en-US" dirty="0" smtClean="0"/>
              <a:t>를 사용할 수 없어 다시 학습을 진행시켰다</a:t>
            </a:r>
            <a:r>
              <a:rPr lang="en-US" altLang="ko-KR" dirty="0" smtClean="0"/>
              <a:t>. </a:t>
            </a:r>
            <a:r>
              <a:rPr lang="en-US" altLang="ko-KR" dirty="0" err="1" smtClean="0"/>
              <a:t>Seblock</a:t>
            </a:r>
            <a:r>
              <a:rPr lang="ko-KR" altLang="en-US" dirty="0" smtClean="0"/>
              <a:t>을 </a:t>
            </a:r>
            <a:r>
              <a:rPr lang="en-US" altLang="ko-KR" dirty="0" smtClean="0"/>
              <a:t>FC-layer</a:t>
            </a:r>
            <a:r>
              <a:rPr lang="ko-KR" altLang="en-US" dirty="0" smtClean="0"/>
              <a:t>이전에 넣어 </a:t>
            </a:r>
            <a:r>
              <a:rPr lang="en-US" altLang="ko-KR" dirty="0" smtClean="0"/>
              <a:t>Feature</a:t>
            </a:r>
            <a:r>
              <a:rPr lang="ko-KR" altLang="en-US" dirty="0" smtClean="0"/>
              <a:t>에 대한 </a:t>
            </a:r>
            <a:r>
              <a:rPr lang="en-US" altLang="ko-KR" dirty="0" smtClean="0"/>
              <a:t>scaling</a:t>
            </a:r>
            <a:r>
              <a:rPr lang="ko-KR" altLang="en-US" dirty="0" smtClean="0"/>
              <a:t>을 진행함으로써 </a:t>
            </a:r>
            <a:r>
              <a:rPr lang="en-US" altLang="ko-KR" dirty="0" smtClean="0"/>
              <a:t>feature recalibration</a:t>
            </a:r>
            <a:r>
              <a:rPr lang="ko-KR" altLang="en-US" dirty="0" smtClean="0"/>
              <a:t>을 이루어 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그 결과 더 낮은 </a:t>
            </a:r>
            <a:r>
              <a:rPr lang="en-US" altLang="ko-KR" dirty="0" smtClean="0"/>
              <a:t>loss</a:t>
            </a:r>
            <a:r>
              <a:rPr lang="ko-KR" altLang="en-US" dirty="0" smtClean="0"/>
              <a:t>와 높은 </a:t>
            </a:r>
            <a:r>
              <a:rPr lang="en-US" altLang="ko-KR" dirty="0" smtClean="0"/>
              <a:t>Accuracy</a:t>
            </a:r>
            <a:r>
              <a:rPr lang="ko-KR" altLang="en-US" dirty="0" smtClean="0"/>
              <a:t>를 얻을 수 있었다</a:t>
            </a:r>
            <a:r>
              <a:rPr lang="en-US" altLang="ko-KR" dirty="0" smtClean="0"/>
              <a:t>.</a:t>
            </a:r>
            <a:endParaRPr lang="en-US" altLang="ko-KR" dirty="0" smtClean="0"/>
          </a:p>
          <a:p>
            <a:pPr marL="152400" indent="0">
              <a:buNone/>
            </a:pPr>
            <a:endParaRPr lang="en-US" altLang="ko-KR" dirty="0" smtClean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640487" y="784565"/>
            <a:ext cx="7704000" cy="478200"/>
          </a:xfrm>
        </p:spPr>
        <p:txBody>
          <a:bodyPr/>
          <a:lstStyle/>
          <a:p>
            <a:r>
              <a:rPr lang="en-US" altLang="ko-KR" dirty="0" smtClean="0">
                <a:latin typeface="+mj-ea"/>
                <a:ea typeface="+mj-ea"/>
              </a:rPr>
              <a:t>EfficientNet-b4 (with </a:t>
            </a:r>
            <a:r>
              <a:rPr lang="en-US" altLang="ko-KR" dirty="0" err="1" smtClean="0">
                <a:latin typeface="+mj-ea"/>
                <a:ea typeface="+mj-ea"/>
              </a:rPr>
              <a:t>SEblock</a:t>
            </a:r>
            <a:r>
              <a:rPr lang="en-US" altLang="ko-KR" dirty="0" smtClean="0">
                <a:latin typeface="+mj-ea"/>
                <a:ea typeface="+mj-ea"/>
              </a:rPr>
              <a:t>)</a:t>
            </a:r>
            <a:br>
              <a:rPr lang="en-US" altLang="ko-KR" dirty="0" smtClean="0">
                <a:latin typeface="+mj-ea"/>
                <a:ea typeface="+mj-ea"/>
              </a:rPr>
            </a:br>
            <a:r>
              <a:rPr lang="en-US" altLang="ko-KR" dirty="0" smtClean="0">
                <a:latin typeface="+mj-ea"/>
                <a:ea typeface="+mj-ea"/>
              </a:rPr>
              <a:t> </a:t>
            </a:r>
            <a:r>
              <a:rPr lang="en-US" altLang="ko-KR" dirty="0">
                <a:latin typeface="+mj-ea"/>
              </a:rPr>
              <a:t>(</a:t>
            </a:r>
            <a:r>
              <a:rPr lang="ko-KR" altLang="en-US" dirty="0">
                <a:latin typeface="+mj-ea"/>
              </a:rPr>
              <a:t>성능 결과</a:t>
            </a:r>
            <a:r>
              <a:rPr lang="en-US" altLang="ko-KR" dirty="0">
                <a:latin typeface="+mj-ea"/>
              </a:rPr>
              <a:t>)</a:t>
            </a:r>
            <a:endParaRPr lang="ko-KR" altLang="en-US" dirty="0">
              <a:latin typeface="+mj-ea"/>
              <a:ea typeface="+mj-ea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9447" y="1054864"/>
            <a:ext cx="3997221" cy="284123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7159" y="4038200"/>
            <a:ext cx="2772162" cy="304843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7159" y="4485149"/>
            <a:ext cx="2514951" cy="276264"/>
          </a:xfrm>
          <a:prstGeom prst="rect">
            <a:avLst/>
          </a:prstGeom>
        </p:spPr>
      </p:pic>
      <p:pic>
        <p:nvPicPr>
          <p:cNvPr id="1026" name="Picture 2" descr="Imgur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341" y="3147026"/>
            <a:ext cx="4431444" cy="1338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8713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Korean Minimalist Style Pitch Deck by Slidesgo">
  <a:themeElements>
    <a:clrScheme name="Simple Light">
      <a:dk1>
        <a:srgbClr val="212739"/>
      </a:dk1>
      <a:lt1>
        <a:srgbClr val="ECEBF8"/>
      </a:lt1>
      <a:dk2>
        <a:srgbClr val="FFFFFF"/>
      </a:dk2>
      <a:lt2>
        <a:srgbClr val="FFFFFF"/>
      </a:lt2>
      <a:accent1>
        <a:srgbClr val="B9B3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1273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</TotalTime>
  <Words>795</Words>
  <Application>Microsoft Office PowerPoint</Application>
  <PresentationFormat>화면 슬라이드 쇼(16:9)</PresentationFormat>
  <Paragraphs>64</Paragraphs>
  <Slides>10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20" baseType="lpstr">
      <vt:lpstr>Overpass</vt:lpstr>
      <vt:lpstr>Bigshot One</vt:lpstr>
      <vt:lpstr>Calibri</vt:lpstr>
      <vt:lpstr>Roboto Condensed Light</vt:lpstr>
      <vt:lpstr>Georgia</vt:lpstr>
      <vt:lpstr>맑은 고딕</vt:lpstr>
      <vt:lpstr>Nunito</vt:lpstr>
      <vt:lpstr>Big Shoulders Text Black</vt:lpstr>
      <vt:lpstr>Arial</vt:lpstr>
      <vt:lpstr>Korean Minimalist Style Pitch Deck by Slidesgo</vt:lpstr>
      <vt:lpstr>2021 동의보감  독초 판별 AI 해커톤</vt:lpstr>
      <vt:lpstr>01.</vt:lpstr>
      <vt:lpstr>문제 정의</vt:lpstr>
      <vt:lpstr>아이디어(사용한 모델)</vt:lpstr>
      <vt:lpstr>아이디어(개요)</vt:lpstr>
      <vt:lpstr>ResNet50(성능 결과)</vt:lpstr>
      <vt:lpstr>EfficientNet-b5(성능 결과)</vt:lpstr>
      <vt:lpstr>EfficientNet-b4 (Freeze FC-layer) (성능 결과)</vt:lpstr>
      <vt:lpstr>EfficientNet-b4 (with SEblock)  (성능 결과)</vt:lpstr>
      <vt:lpstr>결론 및 이후의 발전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Korean minimalist style</dc:title>
  <dc:creator>김태경</dc:creator>
  <cp:lastModifiedBy>default</cp:lastModifiedBy>
  <cp:revision>30</cp:revision>
  <dcterms:modified xsi:type="dcterms:W3CDTF">2021-12-16T08:52:34Z</dcterms:modified>
</cp:coreProperties>
</file>